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84" autoAdjust="0"/>
  </p:normalViewPr>
  <p:slideViewPr>
    <p:cSldViewPr snapToGrid="0" snapToObjects="1">
      <p:cViewPr varScale="1">
        <p:scale>
          <a:sx n="52" d="100"/>
          <a:sy n="52" d="100"/>
        </p:scale>
        <p:origin x="-456" y="-112"/>
      </p:cViewPr>
      <p:guideLst>
        <p:guide orient="horz" pos="2380"/>
        <p:guide pos="3172"/>
      </p:guideLst>
    </p:cSldViewPr>
  </p:slideViewPr>
  <p:outlineViewPr>
    <p:cViewPr>
      <p:scale>
        <a:sx n="33" d="100"/>
        <a:sy n="33" d="100"/>
      </p:scale>
      <p:origin x="0" y="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44179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cop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1185862" y="7227887"/>
            <a:ext cx="8459788" cy="175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700"/>
            </a:lvl1pPr>
          </a:lstStyle>
          <a:p>
            <a:r>
              <a:t>avril 2017 - session 6</a:t>
            </a:r>
          </a:p>
        </p:txBody>
      </p:sp>
      <p:pic>
        <p:nvPicPr>
          <p:cNvPr id="21" name="T•PARIS gamme logos n&amp;b 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701" y="6945724"/>
            <a:ext cx="843275" cy="40622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/>
        </p:nvSpPr>
        <p:spPr>
          <a:xfrm>
            <a:off x="-141362" y="-7648"/>
            <a:ext cx="10353824" cy="552907"/>
          </a:xfrm>
          <a:prstGeom prst="rect">
            <a:avLst/>
          </a:prstGeom>
          <a:solidFill>
            <a:srgbClr val="FFD800"/>
          </a:solidFill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 algn="ctr" defTabSz="914400">
              <a:lnSpc>
                <a:spcPct val="100000"/>
              </a:lnSpc>
              <a:spcBef>
                <a:spcPts val="600"/>
              </a:spcBef>
              <a:buFont typeface="Arial"/>
              <a:tabLst>
                <a:tab pos="8089900" algn="r"/>
                <a:tab pos="8686800" algn="l"/>
              </a:tabLst>
              <a:defRPr b="1"/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cop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1185862" y="7227887"/>
            <a:ext cx="8459788" cy="175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700"/>
            </a:lvl1pPr>
          </a:lstStyle>
          <a:p>
            <a:r>
              <a:t>avril 2017 - session 6</a:t>
            </a:r>
          </a:p>
        </p:txBody>
      </p:sp>
      <p:pic>
        <p:nvPicPr>
          <p:cNvPr id="31" name="T•PARIS gamme logos n&amp;b 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701" y="6945724"/>
            <a:ext cx="843275" cy="40622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-141362" y="-7648"/>
            <a:ext cx="10353824" cy="6887330"/>
          </a:xfrm>
          <a:prstGeom prst="rect">
            <a:avLst/>
          </a:prstGeom>
          <a:solidFill>
            <a:srgbClr val="FFD800"/>
          </a:solidFill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 algn="ctr" defTabSz="914400">
              <a:lnSpc>
                <a:spcPct val="100000"/>
              </a:lnSpc>
              <a:spcBef>
                <a:spcPts val="600"/>
              </a:spcBef>
              <a:buFont typeface="Arial"/>
              <a:tabLst>
                <a:tab pos="8089900" algn="r"/>
                <a:tab pos="8686800" algn="l"/>
              </a:tabLst>
              <a:defRPr b="1"/>
            </a:pP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c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5862042" y="1390749"/>
            <a:ext cx="3919492" cy="196840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" name="Shape 41"/>
          <p:cNvSpPr/>
          <p:nvPr/>
        </p:nvSpPr>
        <p:spPr>
          <a:xfrm>
            <a:off x="528042" y="1390749"/>
            <a:ext cx="5003011" cy="294580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Shape 42"/>
          <p:cNvSpPr/>
          <p:nvPr/>
        </p:nvSpPr>
        <p:spPr>
          <a:xfrm>
            <a:off x="528042" y="4400649"/>
            <a:ext cx="5003011" cy="294580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Shape 43"/>
          <p:cNvSpPr/>
          <p:nvPr/>
        </p:nvSpPr>
        <p:spPr>
          <a:xfrm>
            <a:off x="528042" y="425549"/>
            <a:ext cx="4726315" cy="60940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Shape 44"/>
          <p:cNvSpPr/>
          <p:nvPr/>
        </p:nvSpPr>
        <p:spPr>
          <a:xfrm>
            <a:off x="8894762" y="903985"/>
            <a:ext cx="8459788" cy="175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700"/>
            </a:lvl1pPr>
          </a:lstStyle>
          <a:p>
            <a:r>
              <a:t>décembre 2016</a:t>
            </a:r>
          </a:p>
        </p:txBody>
      </p:sp>
      <p:pic>
        <p:nvPicPr>
          <p:cNvPr id="45" name="T•PARIS gamme logos n&amp;b 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86500" y="380522"/>
            <a:ext cx="843275" cy="40622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529823" y="511715"/>
            <a:ext cx="1100694" cy="43707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endParaRPr/>
          </a:p>
        </p:txBody>
      </p:sp>
      <p:sp>
        <p:nvSpPr>
          <p:cNvPr id="47" name="Shape 47"/>
          <p:cNvSpPr/>
          <p:nvPr/>
        </p:nvSpPr>
        <p:spPr>
          <a:xfrm>
            <a:off x="2602304" y="2645119"/>
            <a:ext cx="110069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photo</a:t>
            </a:r>
          </a:p>
        </p:txBody>
      </p:sp>
      <p:sp>
        <p:nvSpPr>
          <p:cNvPr id="48" name="Shape 48"/>
          <p:cNvSpPr/>
          <p:nvPr/>
        </p:nvSpPr>
        <p:spPr>
          <a:xfrm>
            <a:off x="5876523" y="1438815"/>
            <a:ext cx="2759185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«verbatim»</a:t>
            </a:r>
          </a:p>
        </p:txBody>
      </p:sp>
      <p:sp>
        <p:nvSpPr>
          <p:cNvPr id="49" name="Shape 49"/>
          <p:cNvSpPr/>
          <p:nvPr/>
        </p:nvSpPr>
        <p:spPr>
          <a:xfrm>
            <a:off x="2602304" y="5499757"/>
            <a:ext cx="1100694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photo</a:t>
            </a:r>
          </a:p>
        </p:txBody>
      </p:sp>
      <p:sp>
        <p:nvSpPr>
          <p:cNvPr id="50" name="Shape 50"/>
          <p:cNvSpPr/>
          <p:nvPr/>
        </p:nvSpPr>
        <p:spPr>
          <a:xfrm>
            <a:off x="5862042" y="3422749"/>
            <a:ext cx="3919492" cy="196840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" name="Shape 51"/>
          <p:cNvSpPr/>
          <p:nvPr/>
        </p:nvSpPr>
        <p:spPr>
          <a:xfrm>
            <a:off x="5876523" y="3470815"/>
            <a:ext cx="2759185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«verbatim»</a:t>
            </a:r>
          </a:p>
        </p:txBody>
      </p:sp>
      <p:sp>
        <p:nvSpPr>
          <p:cNvPr id="52" name="Shape 52"/>
          <p:cNvSpPr/>
          <p:nvPr/>
        </p:nvSpPr>
        <p:spPr>
          <a:xfrm>
            <a:off x="5862042" y="5454749"/>
            <a:ext cx="3919492" cy="196840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Shape 53"/>
          <p:cNvSpPr/>
          <p:nvPr/>
        </p:nvSpPr>
        <p:spPr>
          <a:xfrm>
            <a:off x="5876523" y="5502815"/>
            <a:ext cx="2759185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«verbatim»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cop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9165695" y="853185"/>
            <a:ext cx="843275" cy="25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700">
                <a:latin typeface="Miso"/>
                <a:ea typeface="Miso"/>
                <a:cs typeface="Miso"/>
                <a:sym typeface="Miso"/>
              </a:defRPr>
            </a:pPr>
            <a:r>
              <a:t>session 4</a:t>
            </a:r>
          </a:p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700">
                <a:latin typeface="Miso"/>
                <a:ea typeface="Miso"/>
                <a:cs typeface="Miso"/>
                <a:sym typeface="Miso"/>
              </a:defRPr>
            </a:pPr>
            <a:r>
              <a:t>février 2017</a:t>
            </a:r>
          </a:p>
        </p:txBody>
      </p:sp>
      <p:pic>
        <p:nvPicPr>
          <p:cNvPr id="62" name="T•PARIS gamme logos n&amp;b 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86500" y="380522"/>
            <a:ext cx="843275" cy="406221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185862" y="7227887"/>
            <a:ext cx="8459788" cy="175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700"/>
            </a:lvl1pPr>
          </a:lstStyle>
          <a:p>
            <a:r>
              <a:t>avril 2017 - session 6</a:t>
            </a:r>
          </a:p>
        </p:txBody>
      </p:sp>
      <p:pic>
        <p:nvPicPr>
          <p:cNvPr id="3" name="T•PARIS gamme logos n&amp;b 4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9701" y="6945724"/>
            <a:ext cx="843275" cy="40622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03555" y="101453"/>
            <a:ext cx="9063991" cy="166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Texte du titre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9165976" y="6886575"/>
            <a:ext cx="408237" cy="39476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 defTabSz="457200">
              <a:lnSpc>
                <a:spcPct val="95000"/>
              </a:lnSpc>
              <a:defRPr sz="2800" b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xmlns:p14="http://schemas.microsoft.com/office/powerpoint/2010/main" spd="med"/>
  <p:txStyles>
    <p:titleStyle>
      <a:lvl1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1143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5715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10287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1485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19431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24003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28575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33147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572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 idx="4294967295"/>
          </p:nvPr>
        </p:nvSpPr>
        <p:spPr>
          <a:xfrm>
            <a:off x="286493" y="1693862"/>
            <a:ext cx="4412905" cy="723554"/>
          </a:xfrm>
          <a:prstGeom prst="rect">
            <a:avLst/>
          </a:prstGeom>
        </p:spPr>
        <p:txBody>
          <a:bodyPr lIns="24694" tIns="24694" rIns="24694" bIns="24694">
            <a:normAutofit/>
          </a:bodyPr>
          <a:lstStyle>
            <a:lvl1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LIEU </a:t>
            </a:r>
            <a:r>
              <a:rPr lang="fr-FR" dirty="0" smtClean="0"/>
              <a:t>DASES</a:t>
            </a:r>
            <a:endParaRPr dirty="0"/>
          </a:p>
        </p:txBody>
      </p:sp>
      <p:sp>
        <p:nvSpPr>
          <p:cNvPr id="73" name="Shape 73"/>
          <p:cNvSpPr/>
          <p:nvPr/>
        </p:nvSpPr>
        <p:spPr>
          <a:xfrm>
            <a:off x="286493" y="2453481"/>
            <a:ext cx="4003645" cy="7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27/04/17</a:t>
            </a:r>
            <a:r>
              <a:rPr dirty="0" smtClean="0"/>
              <a:t> </a:t>
            </a:r>
            <a:r>
              <a:rPr lang="fr-FR" dirty="0" smtClean="0"/>
              <a:t>de 9h40</a:t>
            </a:r>
            <a:r>
              <a:rPr dirty="0" smtClean="0"/>
              <a:t> heure</a:t>
            </a:r>
            <a:r>
              <a:rPr lang="fr-FR" dirty="0" smtClean="0"/>
              <a:t> à 10h40</a:t>
            </a:r>
            <a:endParaRPr dirty="0"/>
          </a:p>
        </p:txBody>
      </p:sp>
      <p:sp>
        <p:nvSpPr>
          <p:cNvPr id="74" name="Shape 74"/>
          <p:cNvSpPr/>
          <p:nvPr/>
        </p:nvSpPr>
        <p:spPr>
          <a:xfrm>
            <a:off x="286493" y="3232150"/>
            <a:ext cx="6627337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5" name="Shape 75"/>
          <p:cNvSpPr/>
          <p:nvPr/>
        </p:nvSpPr>
        <p:spPr>
          <a:xfrm>
            <a:off x="286493" y="3416473"/>
            <a:ext cx="5325172" cy="72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4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espaces observés</a:t>
            </a:r>
          </a:p>
        </p:txBody>
      </p:sp>
      <p:sp>
        <p:nvSpPr>
          <p:cNvPr id="76" name="Shape 76"/>
          <p:cNvSpPr/>
          <p:nvPr/>
        </p:nvSpPr>
        <p:spPr>
          <a:xfrm>
            <a:off x="286493" y="4602162"/>
            <a:ext cx="7306868" cy="2178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1 </a:t>
            </a:r>
            <a:r>
              <a:rPr lang="fr-FR" dirty="0" smtClean="0"/>
              <a:t>–</a:t>
            </a:r>
            <a:r>
              <a:rPr dirty="0" smtClean="0"/>
              <a:t> </a:t>
            </a:r>
            <a:r>
              <a:rPr lang="fr-FR" dirty="0" smtClean="0"/>
              <a:t>Fumoir                              </a:t>
            </a:r>
            <a:r>
              <a:rPr dirty="0" smtClean="0"/>
              <a:t>       </a:t>
            </a:r>
            <a:r>
              <a:rPr dirty="0"/>
              <a:t>DUREE : 20 min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2 </a:t>
            </a:r>
            <a:r>
              <a:rPr lang="fr-FR" dirty="0" smtClean="0"/>
              <a:t>– Hall d’entrée                            </a:t>
            </a:r>
            <a:r>
              <a:rPr dirty="0" smtClean="0"/>
              <a:t>DUREE </a:t>
            </a:r>
            <a:r>
              <a:rPr dirty="0"/>
              <a:t>: </a:t>
            </a:r>
            <a:r>
              <a:rPr lang="fr-FR" dirty="0" smtClean="0"/>
              <a:t>20 min</a:t>
            </a:r>
            <a:endParaRPr dirty="0"/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3 </a:t>
            </a:r>
            <a:r>
              <a:rPr lang="fr-FR" dirty="0" smtClean="0"/>
              <a:t>–</a:t>
            </a:r>
            <a:r>
              <a:rPr dirty="0" smtClean="0"/>
              <a:t> </a:t>
            </a:r>
            <a:r>
              <a:rPr lang="fr-FR" dirty="0" smtClean="0"/>
              <a:t>local frigo et photocopieuse</a:t>
            </a:r>
            <a:r>
              <a:rPr dirty="0" smtClean="0"/>
              <a:t>  DUREE </a:t>
            </a:r>
            <a:r>
              <a:rPr dirty="0"/>
              <a:t>: </a:t>
            </a:r>
            <a:r>
              <a:rPr lang="fr-FR" dirty="0" smtClean="0"/>
              <a:t>20 min</a:t>
            </a:r>
            <a:endParaRPr dirty="0"/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4 </a:t>
            </a:r>
            <a:r>
              <a:rPr lang="fr-FR" dirty="0" smtClean="0"/>
              <a:t>–</a:t>
            </a:r>
            <a:r>
              <a:rPr dirty="0" smtClean="0"/>
              <a:t> </a:t>
            </a:r>
            <a:r>
              <a:rPr lang="fr-FR" dirty="0" smtClean="0"/>
              <a:t>Distributeur de boissons</a:t>
            </a:r>
            <a:r>
              <a:rPr dirty="0" smtClean="0"/>
              <a:t>      </a:t>
            </a:r>
            <a:r>
              <a:rPr lang="fr-FR" dirty="0" smtClean="0"/>
              <a:t> </a:t>
            </a:r>
            <a:r>
              <a:rPr dirty="0" smtClean="0"/>
              <a:t> </a:t>
            </a:r>
            <a:r>
              <a:rPr dirty="0"/>
              <a:t>DUREE : </a:t>
            </a:r>
            <a:r>
              <a:rPr lang="fr-FR" dirty="0" smtClean="0"/>
              <a:t>20 min</a:t>
            </a:r>
            <a:endParaRPr dirty="0"/>
          </a:p>
        </p:txBody>
      </p:sp>
      <p:pic>
        <p:nvPicPr>
          <p:cNvPr id="7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2659" y="289823"/>
            <a:ext cx="1911245" cy="6292388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286493" y="78581"/>
            <a:ext cx="2724003" cy="7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solidFill>
                  <a:srgbClr val="753B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L’observation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smtClean="0"/>
              <a:t>L</a:t>
            </a:r>
            <a:r>
              <a:rPr lang="fr-FR" dirty="0" smtClean="0"/>
              <a:t>e fumoir</a:t>
            </a:r>
            <a:endParaRPr dirty="0"/>
          </a:p>
        </p:txBody>
      </p:sp>
      <p:sp>
        <p:nvSpPr>
          <p:cNvPr id="162" name="Shape 162"/>
          <p:cNvSpPr/>
          <p:nvPr/>
        </p:nvSpPr>
        <p:spPr>
          <a:xfrm>
            <a:off x="248393" y="874733"/>
            <a:ext cx="4346726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(suite)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Y-a-t-il des usages existants autour des éco-gestes </a:t>
            </a:r>
            <a:r>
              <a:rPr dirty="0" smtClean="0"/>
              <a:t>?</a:t>
            </a:r>
            <a:endParaRPr lang="fr-FR" dirty="0" smtClean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RAS</a:t>
            </a:r>
            <a:endParaRPr dirty="0"/>
          </a:p>
        </p:txBody>
      </p:sp>
      <p:sp>
        <p:nvSpPr>
          <p:cNvPr id="163" name="Shape 163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LES SITUATIONS D’USAGES</a:t>
            </a:r>
          </a:p>
        </p:txBody>
      </p:sp>
      <p:sp>
        <p:nvSpPr>
          <p:cNvPr id="164" name="Shape 164"/>
          <p:cNvSpPr/>
          <p:nvPr/>
        </p:nvSpPr>
        <p:spPr>
          <a:xfrm>
            <a:off x="158139" y="4549925"/>
            <a:ext cx="4527234" cy="272256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165" name="Shape 165"/>
          <p:cNvSpPr/>
          <p:nvPr/>
        </p:nvSpPr>
        <p:spPr>
          <a:xfrm>
            <a:off x="5212739" y="4549925"/>
            <a:ext cx="4527234" cy="272256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smtClean="0"/>
              <a:t>L</a:t>
            </a:r>
            <a:r>
              <a:rPr lang="fr-FR" dirty="0" smtClean="0"/>
              <a:t>e fumoir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168" name="Shape 168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LES SITUATIONS D’USAGES</a:t>
            </a:r>
          </a:p>
        </p:txBody>
      </p:sp>
      <p:sp>
        <p:nvSpPr>
          <p:cNvPr id="169" name="Shape 169"/>
          <p:cNvSpPr/>
          <p:nvPr/>
        </p:nvSpPr>
        <p:spPr>
          <a:xfrm>
            <a:off x="158139" y="4549925"/>
            <a:ext cx="4527234" cy="272256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170" name="Shape 170"/>
          <p:cNvSpPr/>
          <p:nvPr/>
        </p:nvSpPr>
        <p:spPr>
          <a:xfrm>
            <a:off x="5212739" y="4549925"/>
            <a:ext cx="4527234" cy="272256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171" name="Shape 171"/>
          <p:cNvSpPr/>
          <p:nvPr/>
        </p:nvSpPr>
        <p:spPr>
          <a:xfrm>
            <a:off x="248393" y="950933"/>
            <a:ext cx="4346726" cy="2867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Y-a-t-il des détournements d’usages ou des détails étonnants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RAS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smtClean="0"/>
              <a:t>L</a:t>
            </a:r>
            <a:r>
              <a:rPr lang="fr-FR" dirty="0" smtClean="0"/>
              <a:t>e fumoir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174" name="Shape 174"/>
          <p:cNvSpPr/>
          <p:nvPr/>
        </p:nvSpPr>
        <p:spPr>
          <a:xfrm>
            <a:off x="248393" y="950933"/>
            <a:ext cx="4346726" cy="2867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D’autres idées concernant cet espace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Un espace immense et libre est disponible au sous sol. Une partie pourrai être aménager et utiliser comme fumoir.</a:t>
            </a:r>
            <a:endParaRPr dirty="0"/>
          </a:p>
        </p:txBody>
      </p:sp>
      <p:sp>
        <p:nvSpPr>
          <p:cNvPr id="175" name="Shape 175"/>
          <p:cNvSpPr/>
          <p:nvPr/>
        </p:nvSpPr>
        <p:spPr>
          <a:xfrm>
            <a:off x="6471393" y="6802513"/>
            <a:ext cx="3579418" cy="406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Passons à l’espace n°2…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286493" y="1543050"/>
            <a:ext cx="7253607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286493" y="647873"/>
            <a:ext cx="5325172" cy="72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4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espace observé n°2</a:t>
            </a:r>
          </a:p>
        </p:txBody>
      </p:sp>
      <p:sp>
        <p:nvSpPr>
          <p:cNvPr id="179" name="Shape 179"/>
          <p:cNvSpPr/>
          <p:nvPr/>
        </p:nvSpPr>
        <p:spPr>
          <a:xfrm>
            <a:off x="286493" y="1750059"/>
            <a:ext cx="6627337" cy="62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LE HALL D’ENTREE</a:t>
            </a:r>
            <a:r>
              <a:rPr dirty="0" smtClean="0"/>
              <a:t>       </a:t>
            </a:r>
            <a:r>
              <a:rPr dirty="0"/>
              <a:t>DUREE : 20 min</a:t>
            </a:r>
          </a:p>
        </p:txBody>
      </p:sp>
      <p:pic>
        <p:nvPicPr>
          <p:cNvPr id="18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1259" y="289823"/>
            <a:ext cx="1911245" cy="629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286493" y="78581"/>
            <a:ext cx="2724003" cy="7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solidFill>
                  <a:srgbClr val="753B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L’observation</a:t>
            </a:r>
          </a:p>
        </p:txBody>
      </p:sp>
      <p:sp>
        <p:nvSpPr>
          <p:cNvPr id="182" name="Shape 182"/>
          <p:cNvSpPr/>
          <p:nvPr/>
        </p:nvSpPr>
        <p:spPr>
          <a:xfrm>
            <a:off x="286493" y="2283966"/>
            <a:ext cx="7253607" cy="436213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 photo</a:t>
            </a:r>
          </a:p>
        </p:txBody>
      </p:sp>
      <p:pic>
        <p:nvPicPr>
          <p:cNvPr id="3" name="Image 2" descr="IMG_83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3" y="1543050"/>
            <a:ext cx="7253607" cy="506521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LE HALL D’ENTREE</a:t>
            </a:r>
            <a:endParaRPr dirty="0"/>
          </a:p>
        </p:txBody>
      </p:sp>
      <p:sp>
        <p:nvSpPr>
          <p:cNvPr id="185" name="Shape 185"/>
          <p:cNvSpPr/>
          <p:nvPr/>
        </p:nvSpPr>
        <p:spPr>
          <a:xfrm>
            <a:off x="4686349" y="776905"/>
            <a:ext cx="5226001" cy="314278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186" name="Shape 186"/>
          <p:cNvSpPr/>
          <p:nvPr/>
        </p:nvSpPr>
        <p:spPr>
          <a:xfrm>
            <a:off x="4718793" y="4202133"/>
            <a:ext cx="5084914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Sa(ses) fonction(s) officielle(s)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(listez la ou les fonctions du lieux)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ACCEUIL ET ORIENTATION DU PUBLIC</a:t>
            </a:r>
            <a:endParaRPr dirty="0"/>
          </a:p>
        </p:txBody>
      </p:sp>
      <p:sp>
        <p:nvSpPr>
          <p:cNvPr id="187" name="Shape 187"/>
          <p:cNvSpPr/>
          <p:nvPr/>
        </p:nvSpPr>
        <p:spPr>
          <a:xfrm>
            <a:off x="4655293" y="5695960"/>
            <a:ext cx="5226002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4680693" y="5753110"/>
            <a:ext cx="5161114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Sa(ses) fonction(s) officieuse(s)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(s’il y en a, listez la ou les fonctions qui semblent admises par tous sans qu’elles aient été officialisées)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RAS</a:t>
            </a:r>
            <a:endParaRPr dirty="0"/>
          </a:p>
        </p:txBody>
      </p:sp>
      <p:sp>
        <p:nvSpPr>
          <p:cNvPr id="189" name="Shape 189"/>
          <p:cNvSpPr/>
          <p:nvPr/>
        </p:nvSpPr>
        <p:spPr>
          <a:xfrm>
            <a:off x="146793" y="874733"/>
            <a:ext cx="4508500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L’environnement factuel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le contexte global du lieu : intérieur/extérieur, grand/petit…)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INTERIEUR, PLUTÔT GRAND ET LIEU D’ACCUEIL </a:t>
            </a:r>
            <a:endParaRPr dirty="0"/>
          </a:p>
        </p:txBody>
      </p:sp>
      <p:sp>
        <p:nvSpPr>
          <p:cNvPr id="190" name="Shape 190"/>
          <p:cNvSpPr/>
          <p:nvPr/>
        </p:nvSpPr>
        <p:spPr>
          <a:xfrm>
            <a:off x="121393" y="2856863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146793" y="2925987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L’environnement sensible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ce que vous y avez ressentis : son, lumière, odeur, couleur…)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TRÈS ÉCLAIRÉ, LUMINEUX, GRIS, TRES CALME QUAND LES GENS PASSE ET TRES BRUYANT QUAND LES GENS RESTENT</a:t>
            </a:r>
            <a:endParaRPr dirty="0"/>
          </a:p>
        </p:txBody>
      </p:sp>
      <p:sp>
        <p:nvSpPr>
          <p:cNvPr id="192" name="Shape 192"/>
          <p:cNvSpPr/>
          <p:nvPr/>
        </p:nvSpPr>
        <p:spPr>
          <a:xfrm>
            <a:off x="121393" y="4749163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146793" y="4818287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Pourquoi observer cet espace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(ce qu’y vous a poussé à observer ce lieu…)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LIEU D’ACCUEIL PRINCIPAL DU BATIMENT ET ESSENTIELLEMENT DE PASSAGE, </a:t>
            </a:r>
            <a:endParaRPr dirty="0"/>
          </a:p>
        </p:txBody>
      </p:sp>
      <p:sp>
        <p:nvSpPr>
          <p:cNvPr id="194" name="Shape 194"/>
          <p:cNvSpPr/>
          <p:nvPr/>
        </p:nvSpPr>
        <p:spPr>
          <a:xfrm>
            <a:off x="4756893" y="4175261"/>
            <a:ext cx="5084914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" name="Image 12" descr="IMG_83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49" y="808300"/>
            <a:ext cx="5049922" cy="442675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Blablablablabla</a:t>
            </a:r>
          </a:p>
        </p:txBody>
      </p:sp>
      <p:sp>
        <p:nvSpPr>
          <p:cNvPr id="197" name="Shape 197"/>
          <p:cNvSpPr/>
          <p:nvPr/>
        </p:nvSpPr>
        <p:spPr>
          <a:xfrm>
            <a:off x="5117454" y="-12527"/>
            <a:ext cx="4668591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CONFIGURATION</a:t>
            </a:r>
          </a:p>
        </p:txBody>
      </p:sp>
      <p:sp>
        <p:nvSpPr>
          <p:cNvPr id="198" name="Shape 198"/>
          <p:cNvSpPr/>
          <p:nvPr/>
        </p:nvSpPr>
        <p:spPr>
          <a:xfrm>
            <a:off x="114349" y="776905"/>
            <a:ext cx="5606908" cy="337184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2000"/>
            </a:pPr>
            <a:r>
              <a:t>dessinez ici le plan de situation </a:t>
            </a:r>
          </a:p>
          <a:p>
            <a:pPr algn="ctr">
              <a:defRPr sz="2000"/>
            </a:pPr>
            <a:r>
              <a:t>de l’espace (les objets dans l’espace) </a:t>
            </a:r>
          </a:p>
          <a:p>
            <a:pPr algn="ctr">
              <a:defRPr sz="2000"/>
            </a:pPr>
            <a:r>
              <a:t>avec les dimensions approximatives</a:t>
            </a:r>
          </a:p>
        </p:txBody>
      </p:sp>
      <p:sp>
        <p:nvSpPr>
          <p:cNvPr id="199" name="Shape 199"/>
          <p:cNvSpPr/>
          <p:nvPr/>
        </p:nvSpPr>
        <p:spPr>
          <a:xfrm>
            <a:off x="1213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146793" y="4468574"/>
            <a:ext cx="4346726" cy="256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Objet du décor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(lister les objets présents dans l’espace…)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BUREAU DE SECURITE, BUREAU D’ACCUEIL, PANNEAU DESCRIPTIF BUREAU DASES, PRESENTATOIRE DOCUMENTATION, UN BANC, PLANTES, VERRIERES, BORNES DE POINTAGE, ASCENCEURS..</a:t>
            </a:r>
            <a:endParaRPr dirty="0"/>
          </a:p>
        </p:txBody>
      </p:sp>
      <p:sp>
        <p:nvSpPr>
          <p:cNvPr id="201" name="Shape 201"/>
          <p:cNvSpPr/>
          <p:nvPr/>
        </p:nvSpPr>
        <p:spPr>
          <a:xfrm>
            <a:off x="54172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5442693" y="4468574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Objets mobilisés par les personnes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(lister les objets utilisés par les personnes ; objets apportées par elles (téléphone…) ou non)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BADGEUSE</a:t>
            </a:r>
            <a:endParaRPr dirty="0"/>
          </a:p>
        </p:txBody>
      </p:sp>
      <p:pic>
        <p:nvPicPr>
          <p:cNvPr id="12" name="Image 11" descr="IMG_83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51" y="550138"/>
            <a:ext cx="4650510" cy="3598616"/>
          </a:xfrm>
          <a:prstGeom prst="rect">
            <a:avLst/>
          </a:prstGeom>
        </p:spPr>
      </p:pic>
      <p:pic>
        <p:nvPicPr>
          <p:cNvPr id="5" name="Image 4" descr="IMG_833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85451" cy="414875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CONFIGURATION - LES PERSONNES</a:t>
            </a:r>
          </a:p>
        </p:txBody>
      </p:sp>
      <p:sp>
        <p:nvSpPr>
          <p:cNvPr id="205" name="Shape 205"/>
          <p:cNvSpPr/>
          <p:nvPr/>
        </p:nvSpPr>
        <p:spPr>
          <a:xfrm>
            <a:off x="114349" y="776905"/>
            <a:ext cx="5606908" cy="337184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2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dessiner sur le plan les flux de personnes : </a:t>
            </a:r>
          </a:p>
          <a:p>
            <a:pPr lvl="2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les entrées et sorties + les passage </a:t>
            </a:r>
          </a:p>
          <a:p>
            <a:pPr lvl="2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et/ou situation de stationnement </a:t>
            </a:r>
          </a:p>
        </p:txBody>
      </p:sp>
      <p:sp>
        <p:nvSpPr>
          <p:cNvPr id="206" name="Shape 206"/>
          <p:cNvSpPr/>
          <p:nvPr/>
        </p:nvSpPr>
        <p:spPr>
          <a:xfrm>
            <a:off x="1213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46793" y="4468574"/>
            <a:ext cx="4346726" cy="2263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Qui occupe l’espace ?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les personnes observées : sexe, âge, tenue vestimentaires…) 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L’AGENT DE SECURITE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DEUX AGENTS D’ACCUEILS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45 FEMMES ET 31 HOMMES DE 35 À 60 ANS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TENUES BASIQUES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(leurs services au sein de la Ville si vous les connaissez…)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ESSENTIELLEMENT DES AGENTS DE L’IMMEUBLE</a:t>
            </a:r>
            <a:endParaRPr dirty="0"/>
          </a:p>
        </p:txBody>
      </p:sp>
      <p:sp>
        <p:nvSpPr>
          <p:cNvPr id="208" name="Shape 208"/>
          <p:cNvSpPr/>
          <p:nvPr/>
        </p:nvSpPr>
        <p:spPr>
          <a:xfrm>
            <a:off x="54172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5442693" y="4468574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Taux de fréquentation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(indiquer les taux approximatif de fréquentation en nombre de personnes observé pendant le temps de votre observation)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0-5     /     5-15     /    15 - 20    </a:t>
            </a:r>
            <a:r>
              <a:rPr b="1" dirty="0">
                <a:solidFill>
                  <a:srgbClr val="FF0000"/>
                </a:solidFill>
              </a:rPr>
              <a:t>/    20 et +</a:t>
            </a:r>
          </a:p>
        </p:txBody>
      </p:sp>
      <p:sp>
        <p:nvSpPr>
          <p:cNvPr id="210" name="Shape 210"/>
          <p:cNvSpPr/>
          <p:nvPr/>
        </p:nvSpPr>
        <p:spPr>
          <a:xfrm>
            <a:off x="6981766" y="3283130"/>
            <a:ext cx="380820" cy="380820"/>
          </a:xfrm>
          <a:prstGeom prst="ellipse">
            <a:avLst/>
          </a:prstGeom>
          <a:solidFill>
            <a:srgbClr val="61CD9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7612533" y="3332928"/>
            <a:ext cx="2204642" cy="552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vous êtes ici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(de là où vous avez observé)</a:t>
            </a:r>
          </a:p>
        </p:txBody>
      </p:sp>
      <p:pic>
        <p:nvPicPr>
          <p:cNvPr id="212" name="Image 21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8900000">
            <a:off x="7238356" y="2813140"/>
            <a:ext cx="604240" cy="101601"/>
          </a:xfrm>
          <a:prstGeom prst="rect">
            <a:avLst/>
          </a:prstGeom>
        </p:spPr>
      </p:pic>
      <p:pic>
        <p:nvPicPr>
          <p:cNvPr id="214" name="Image 21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8100000">
            <a:off x="6890281" y="2198411"/>
            <a:ext cx="616212" cy="262439"/>
          </a:xfrm>
          <a:prstGeom prst="rect">
            <a:avLst/>
          </a:prstGeom>
        </p:spPr>
      </p:pic>
      <p:sp>
        <p:nvSpPr>
          <p:cNvPr id="216" name="Shape 216"/>
          <p:cNvSpPr/>
          <p:nvPr/>
        </p:nvSpPr>
        <p:spPr>
          <a:xfrm>
            <a:off x="8264284" y="2714487"/>
            <a:ext cx="1835847" cy="552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densité de passage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et de stagnation</a:t>
            </a:r>
          </a:p>
        </p:txBody>
      </p:sp>
      <p:pic>
        <p:nvPicPr>
          <p:cNvPr id="217" name="Image 21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00">
            <a:off x="7632056" y="2813140"/>
            <a:ext cx="604240" cy="101601"/>
          </a:xfrm>
          <a:prstGeom prst="rect">
            <a:avLst/>
          </a:prstGeom>
        </p:spPr>
      </p:pic>
      <p:pic>
        <p:nvPicPr>
          <p:cNvPr id="219" name="Image 21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8900000">
            <a:off x="6870056" y="2813140"/>
            <a:ext cx="604240" cy="101601"/>
          </a:xfrm>
          <a:prstGeom prst="rect">
            <a:avLst/>
          </a:prstGeom>
        </p:spPr>
      </p:pic>
      <p:sp>
        <p:nvSpPr>
          <p:cNvPr id="221" name="Shape 221"/>
          <p:cNvSpPr/>
          <p:nvPr/>
        </p:nvSpPr>
        <p:spPr>
          <a:xfrm>
            <a:off x="7629284" y="2074902"/>
            <a:ext cx="2487962" cy="552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les entrées et sorties</a:t>
            </a:r>
          </a:p>
        </p:txBody>
      </p:sp>
      <p:sp>
        <p:nvSpPr>
          <p:cNvPr id="222" name="Shape 222"/>
          <p:cNvSpPr/>
          <p:nvPr/>
        </p:nvSpPr>
        <p:spPr>
          <a:xfrm>
            <a:off x="6961783" y="1577874"/>
            <a:ext cx="1347442" cy="406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légende</a:t>
            </a:r>
          </a:p>
        </p:txBody>
      </p:sp>
      <p:sp>
        <p:nvSpPr>
          <p:cNvPr id="223" name="Shape 223"/>
          <p:cNvSpPr/>
          <p:nvPr/>
        </p:nvSpPr>
        <p:spPr>
          <a:xfrm>
            <a:off x="7041996" y="1912630"/>
            <a:ext cx="2596638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5417293" y="59869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5442693" y="6056074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Temps d’occupation de l’espace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(indiquer le nombre approximatif de minutes pendant lequel les personnes ont occupé l’espace, lors de votre observation)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dirty="0">
                <a:solidFill>
                  <a:srgbClr val="FF0000"/>
                </a:solidFill>
              </a:rPr>
              <a:t>- de 1   </a:t>
            </a:r>
            <a:r>
              <a:rPr dirty="0"/>
              <a:t>/   1-5   /   5 - 15    /    15-25   /  25 et +</a:t>
            </a:r>
          </a:p>
        </p:txBody>
      </p:sp>
      <p:sp>
        <p:nvSpPr>
          <p:cNvPr id="226" name="Shape 226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HALL D’ENTREE</a:t>
            </a:r>
            <a:endParaRPr dirty="0"/>
          </a:p>
        </p:txBody>
      </p:sp>
      <p:pic>
        <p:nvPicPr>
          <p:cNvPr id="3" name="Image 2" descr="IMG_836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137"/>
            <a:ext cx="5667375" cy="35991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CONFIGURATION - LES PERSONNES</a:t>
            </a:r>
          </a:p>
        </p:txBody>
      </p:sp>
      <p:sp>
        <p:nvSpPr>
          <p:cNvPr id="229" name="Shape 229"/>
          <p:cNvSpPr/>
          <p:nvPr/>
        </p:nvSpPr>
        <p:spPr>
          <a:xfrm>
            <a:off x="114349" y="776905"/>
            <a:ext cx="5606908" cy="337184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le plan de situation</a:t>
            </a:r>
          </a:p>
        </p:txBody>
      </p:sp>
      <p:sp>
        <p:nvSpPr>
          <p:cNvPr id="230" name="Shape 230"/>
          <p:cNvSpPr/>
          <p:nvPr/>
        </p:nvSpPr>
        <p:spPr>
          <a:xfrm>
            <a:off x="1213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146793" y="4468574"/>
            <a:ext cx="4346726" cy="2263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Viennent-elles en groupes ou seules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POUR LA PLUPART DES PERSONNES ELLES SONT EN BINOME, MAIS UN GROUPE DE 12 PERSONNES ETAIT PRESNT 10 MINUTES POUR DISCUTER DE L’AMÉLIORATION DU LIEU AVEC LA RESPONSABLE DU BATIMENT</a:t>
            </a:r>
            <a:endParaRPr dirty="0"/>
          </a:p>
        </p:txBody>
      </p:sp>
      <p:sp>
        <p:nvSpPr>
          <p:cNvPr id="232" name="Shape 232"/>
          <p:cNvSpPr/>
          <p:nvPr/>
        </p:nvSpPr>
        <p:spPr>
          <a:xfrm>
            <a:off x="54172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5442693" y="4468574"/>
            <a:ext cx="4346726" cy="1761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Les relations entre elles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les postures et les positions des personnes entre elles : assises, debout, face à face, restent isolées, se regroupent 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400" dirty="0" smtClean="0"/>
              <a:t>LES PERSONNES ENTRENT ET SORTENT SURTOUT POUR ALLER FUMER ET SE RENDRE DANS LEUR BUREAU. ELLES NE FONT QUE PASSER</a:t>
            </a:r>
            <a:endParaRPr sz="1400" dirty="0"/>
          </a:p>
        </p:txBody>
      </p:sp>
      <p:sp>
        <p:nvSpPr>
          <p:cNvPr id="234" name="Shape 234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HALL D’ENTRÉE</a:t>
            </a:r>
            <a:endParaRPr dirty="0"/>
          </a:p>
        </p:txBody>
      </p:sp>
      <p:pic>
        <p:nvPicPr>
          <p:cNvPr id="9" name="Image 8" descr="IMG_83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0138"/>
            <a:ext cx="5721256" cy="35986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CONFIGURATION - LES PERSONNES</a:t>
            </a:r>
          </a:p>
        </p:txBody>
      </p:sp>
      <p:sp>
        <p:nvSpPr>
          <p:cNvPr id="237" name="Shape 237"/>
          <p:cNvSpPr/>
          <p:nvPr/>
        </p:nvSpPr>
        <p:spPr>
          <a:xfrm>
            <a:off x="121393" y="8307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146793" y="899875"/>
            <a:ext cx="4346726" cy="2515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Une conversation…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(Si vous avez captez une conversion, celle-ci était-elle formelle ou informelle ? Quel était le sujet ? Combien de personnes impliquées dans la discussion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UNE PERSONNE EN FAUTEIL ROULANT ELECTRIQUE A ATTENDU 20 MINUTES ET PLUSIEURS PERSONNES SONT VENUS LA VOIR POUR LUI DIRE QU’ELLE ALLAIT BIENTÔT ETRE RECU</a:t>
            </a:r>
            <a:endParaRPr dirty="0"/>
          </a:p>
        </p:txBody>
      </p:sp>
      <p:sp>
        <p:nvSpPr>
          <p:cNvPr id="239" name="Shape 239"/>
          <p:cNvSpPr/>
          <p:nvPr/>
        </p:nvSpPr>
        <p:spPr>
          <a:xfrm>
            <a:off x="5963393" y="795955"/>
            <a:ext cx="3755697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5988793" y="865079"/>
            <a:ext cx="3704897" cy="2840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Remarques diverses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(Si vous avez autre chose à dire sur la configuration de l’espace et les personnes…)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LIEU UNIQUEMENT DE PASSAGE</a:t>
            </a:r>
            <a:endParaRPr dirty="0"/>
          </a:p>
        </p:txBody>
      </p:sp>
      <p:sp>
        <p:nvSpPr>
          <p:cNvPr id="241" name="Shape 241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HALL D’ENTRÉE</a:t>
            </a:r>
            <a:endParaRPr dirty="0"/>
          </a:p>
        </p:txBody>
      </p:sp>
      <p:pic>
        <p:nvPicPr>
          <p:cNvPr id="2" name="Image 1" descr="IMG_83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48" y="3285811"/>
            <a:ext cx="5694252" cy="4270689"/>
          </a:xfrm>
          <a:prstGeom prst="rect">
            <a:avLst/>
          </a:prstGeom>
        </p:spPr>
      </p:pic>
      <p:pic>
        <p:nvPicPr>
          <p:cNvPr id="3" name="Image 2" descr="IMG_83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810"/>
            <a:ext cx="5667375" cy="427068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146793" y="874733"/>
            <a:ext cx="4346726" cy="3335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 quel(s) usage(s) cet espace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est-il dédié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ce qu’on y fait, y compris les usages « discrets » ou « extrêmes »…)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ON Y PASSE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fr-FR"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IL Y A 3 CHEMIN BIEN DISTINC, LES ESCALIERS OU ASCENCEURS POU R LES AGENTS, LES BUREAU DE GAUCHE POUR LES PERSONNELS LOGISTIQUE (LIVRAISON…) ET LA PORTE D’ENTRE POUR ALLER FUMER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244" name="Shape 244"/>
          <p:cNvSpPr/>
          <p:nvPr/>
        </p:nvSpPr>
        <p:spPr>
          <a:xfrm>
            <a:off x="121393" y="421006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146793" y="4279184"/>
            <a:ext cx="4346726" cy="267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979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L’activité observée correspond-</a:t>
            </a:r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979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t-elle a un usage ponctuel ou habituel ?</a:t>
            </a:r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584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58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USAGE HABITUEL </a:t>
            </a:r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58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L’ENTREE PRINCIPALE DU BATIMENT</a:t>
            </a:r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58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b="1" dirty="0" smtClean="0">
                <a:solidFill>
                  <a:srgbClr val="FF0000"/>
                </a:solidFill>
              </a:rPr>
              <a:t>BONJOUR COMMENT CA VA?</a:t>
            </a:r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58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L’ACCES AUX BUREAUX</a:t>
            </a:r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58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PASSAGE POUR ALLER AU FUMOIR</a:t>
            </a:r>
            <a:endParaRPr dirty="0"/>
          </a:p>
        </p:txBody>
      </p:sp>
      <p:sp>
        <p:nvSpPr>
          <p:cNvPr id="246" name="Shape 246"/>
          <p:cNvSpPr/>
          <p:nvPr/>
        </p:nvSpPr>
        <p:spPr>
          <a:xfrm>
            <a:off x="4871193" y="874733"/>
            <a:ext cx="4346726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Y-a-t-il des usages existants autour des éco-gestes ?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(Décrivez-les)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NON</a:t>
            </a:r>
            <a:endParaRPr dirty="0"/>
          </a:p>
        </p:txBody>
      </p:sp>
      <p:sp>
        <p:nvSpPr>
          <p:cNvPr id="247" name="Shape 247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LES SITUATIONS D’USAGES</a:t>
            </a:r>
          </a:p>
        </p:txBody>
      </p:sp>
      <p:sp>
        <p:nvSpPr>
          <p:cNvPr id="248" name="Shape 248"/>
          <p:cNvSpPr/>
          <p:nvPr/>
        </p:nvSpPr>
        <p:spPr>
          <a:xfrm>
            <a:off x="4889549" y="4235595"/>
            <a:ext cx="5049922" cy="303689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mettez une photo par usage existant</a:t>
            </a:r>
          </a:p>
        </p:txBody>
      </p:sp>
      <p:sp>
        <p:nvSpPr>
          <p:cNvPr id="249" name="Shape 249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HAL D’ENTRÉE</a:t>
            </a:r>
            <a:endParaRPr dirty="0"/>
          </a:p>
        </p:txBody>
      </p:sp>
      <p:pic>
        <p:nvPicPr>
          <p:cNvPr id="3" name="Image 2" descr="IMG_83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06" y="2228940"/>
            <a:ext cx="5431333" cy="532756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4622849" y="3985565"/>
            <a:ext cx="5226001" cy="314278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 photo dans le bâtiment</a:t>
            </a:r>
          </a:p>
        </p:txBody>
      </p:sp>
      <p:sp>
        <p:nvSpPr>
          <p:cNvPr id="81" name="Shape 81"/>
          <p:cNvSpPr/>
          <p:nvPr/>
        </p:nvSpPr>
        <p:spPr>
          <a:xfrm>
            <a:off x="146793" y="4012801"/>
            <a:ext cx="4346726" cy="2614008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/>
            <a:r>
              <a:t> photo du bâtiment </a:t>
            </a:r>
          </a:p>
          <a:p>
            <a:pPr algn="ctr"/>
            <a:r>
              <a:t>depuis l’extérieur</a:t>
            </a:r>
          </a:p>
        </p:txBody>
      </p:sp>
      <p:sp>
        <p:nvSpPr>
          <p:cNvPr id="82" name="Shape 82"/>
          <p:cNvSpPr/>
          <p:nvPr/>
        </p:nvSpPr>
        <p:spPr>
          <a:xfrm>
            <a:off x="5117454" y="-12527"/>
            <a:ext cx="4668591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 BÂTIMENT</a:t>
            </a:r>
          </a:p>
        </p:txBody>
      </p:sp>
      <p:sp>
        <p:nvSpPr>
          <p:cNvPr id="83" name="Shape 83"/>
          <p:cNvSpPr/>
          <p:nvPr/>
        </p:nvSpPr>
        <p:spPr>
          <a:xfrm>
            <a:off x="146793" y="874733"/>
            <a:ext cx="4346726" cy="170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Les premières impressions en entrant dans le bâtiment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Grand espace aéré et propre. 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  <p:sp>
        <p:nvSpPr>
          <p:cNvPr id="84" name="Shape 84"/>
          <p:cNvSpPr/>
          <p:nvPr/>
        </p:nvSpPr>
        <p:spPr>
          <a:xfrm>
            <a:off x="146793" y="2678133"/>
            <a:ext cx="4346726" cy="170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Le bâtiment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Immeuble vitré donnant sur le quai de la </a:t>
            </a:r>
            <a:r>
              <a:rPr lang="fr-FR" dirty="0" err="1" smtClean="0"/>
              <a:t>rapée</a:t>
            </a:r>
            <a:r>
              <a:rPr lang="fr-FR" dirty="0" smtClean="0"/>
              <a:t>.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  <p:sp>
        <p:nvSpPr>
          <p:cNvPr id="85" name="Shape 85"/>
          <p:cNvSpPr/>
          <p:nvPr/>
        </p:nvSpPr>
        <p:spPr>
          <a:xfrm>
            <a:off x="4622849" y="785165"/>
            <a:ext cx="5226001" cy="314278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 photo dans le bâtiment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248393" y="874733"/>
            <a:ext cx="4346726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(suite)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Y-a-t-il des usages existants autour des éco-gestes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NON</a:t>
            </a:r>
            <a:endParaRPr dirty="0"/>
          </a:p>
        </p:txBody>
      </p:sp>
      <p:sp>
        <p:nvSpPr>
          <p:cNvPr id="252" name="Shape 252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LES SITUATIONS D’USAGES</a:t>
            </a:r>
          </a:p>
        </p:txBody>
      </p:sp>
      <p:sp>
        <p:nvSpPr>
          <p:cNvPr id="253" name="Shape 253"/>
          <p:cNvSpPr/>
          <p:nvPr/>
        </p:nvSpPr>
        <p:spPr>
          <a:xfrm>
            <a:off x="158139" y="4549925"/>
            <a:ext cx="4527234" cy="272256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255" name="Shape 255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HALL D’ENTREE</a:t>
            </a:r>
            <a:endParaRPr dirty="0"/>
          </a:p>
        </p:txBody>
      </p:sp>
      <p:pic>
        <p:nvPicPr>
          <p:cNvPr id="2" name="Image 1" descr="IMG_83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940"/>
            <a:ext cx="10257319" cy="532756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LES SITUATIONS D’USAGES</a:t>
            </a:r>
          </a:p>
        </p:txBody>
      </p:sp>
      <p:sp>
        <p:nvSpPr>
          <p:cNvPr id="258" name="Shape 258"/>
          <p:cNvSpPr/>
          <p:nvPr/>
        </p:nvSpPr>
        <p:spPr>
          <a:xfrm>
            <a:off x="158139" y="4549925"/>
            <a:ext cx="4527234" cy="272256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259" name="Shape 259"/>
          <p:cNvSpPr/>
          <p:nvPr/>
        </p:nvSpPr>
        <p:spPr>
          <a:xfrm>
            <a:off x="5212739" y="4549925"/>
            <a:ext cx="4527234" cy="272256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260" name="Shape 260"/>
          <p:cNvSpPr/>
          <p:nvPr/>
        </p:nvSpPr>
        <p:spPr>
          <a:xfrm>
            <a:off x="248393" y="950933"/>
            <a:ext cx="4346726" cy="2867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Y-a-t-il des détournements d’usages ou des détails étonnants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(Zoomer sur un objet dont l’usage a été détourné,  une situation cocasse ou un manque flagrant (ex. absence de cendrier dans un espace fumeur…)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fr-FR" dirty="0" smtClean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????</a:t>
            </a:r>
            <a:endParaRPr dirty="0"/>
          </a:p>
        </p:txBody>
      </p:sp>
      <p:sp>
        <p:nvSpPr>
          <p:cNvPr id="261" name="Shape 261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HALL D’ENTRÉE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248393" y="950933"/>
            <a:ext cx="4346726" cy="2867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D’autres idées concernant cet espace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(notez ce qu’il vous a inspiré, des idées de projets que vous n’avez pas pu noter jusqu’ici…)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LE LIEU EST TOUT SIMPLEMENT À AMENAGER</a:t>
            </a:r>
            <a:endParaRPr dirty="0"/>
          </a:p>
        </p:txBody>
      </p:sp>
      <p:sp>
        <p:nvSpPr>
          <p:cNvPr id="264" name="Shape 264"/>
          <p:cNvSpPr/>
          <p:nvPr/>
        </p:nvSpPr>
        <p:spPr>
          <a:xfrm>
            <a:off x="6471393" y="6802513"/>
            <a:ext cx="3579418" cy="406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Passons à l’espace n°3…</a:t>
            </a:r>
          </a:p>
        </p:txBody>
      </p:sp>
      <p:sp>
        <p:nvSpPr>
          <p:cNvPr id="265" name="Shape 265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HALL D’ENTRÉE</a:t>
            </a:r>
            <a:endParaRPr dirty="0"/>
          </a:p>
        </p:txBody>
      </p:sp>
      <p:pic>
        <p:nvPicPr>
          <p:cNvPr id="3" name="Image 2" descr="IMG_83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12" y="3999237"/>
            <a:ext cx="4847488" cy="2803275"/>
          </a:xfrm>
          <a:prstGeom prst="rect">
            <a:avLst/>
          </a:prstGeom>
        </p:spPr>
      </p:pic>
      <p:pic>
        <p:nvPicPr>
          <p:cNvPr id="4" name="Image 3" descr="IMG_833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12" y="550138"/>
            <a:ext cx="4847488" cy="326860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286493" y="1543050"/>
            <a:ext cx="7253607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286493" y="647873"/>
            <a:ext cx="5325172" cy="72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4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espace observé n</a:t>
            </a:r>
            <a:r>
              <a:rPr dirty="0" smtClean="0"/>
              <a:t>°</a:t>
            </a:r>
            <a:r>
              <a:rPr lang="fr-FR" dirty="0" smtClean="0"/>
              <a:t>3</a:t>
            </a:r>
            <a:endParaRPr dirty="0"/>
          </a:p>
        </p:txBody>
      </p:sp>
      <p:sp>
        <p:nvSpPr>
          <p:cNvPr id="179" name="Shape 179"/>
          <p:cNvSpPr/>
          <p:nvPr/>
        </p:nvSpPr>
        <p:spPr>
          <a:xfrm>
            <a:off x="286493" y="1750059"/>
            <a:ext cx="7253607" cy="62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LOCAL FRIGO ET PHOTOCOPIEUSE</a:t>
            </a:r>
            <a:r>
              <a:rPr dirty="0" smtClean="0"/>
              <a:t>       </a:t>
            </a:r>
            <a:r>
              <a:rPr dirty="0"/>
              <a:t>DUREE : 20 min</a:t>
            </a:r>
          </a:p>
        </p:txBody>
      </p:sp>
      <p:pic>
        <p:nvPicPr>
          <p:cNvPr id="18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1259" y="289823"/>
            <a:ext cx="1911245" cy="629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286493" y="78581"/>
            <a:ext cx="2724003" cy="7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solidFill>
                  <a:srgbClr val="753B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L’observation</a:t>
            </a:r>
          </a:p>
        </p:txBody>
      </p:sp>
      <p:sp>
        <p:nvSpPr>
          <p:cNvPr id="182" name="Shape 182"/>
          <p:cNvSpPr/>
          <p:nvPr/>
        </p:nvSpPr>
        <p:spPr>
          <a:xfrm>
            <a:off x="286493" y="2283966"/>
            <a:ext cx="7253607" cy="436213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 photo</a:t>
            </a:r>
          </a:p>
        </p:txBody>
      </p:sp>
      <p:pic>
        <p:nvPicPr>
          <p:cNvPr id="2" name="Image 1" descr="IMG_834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3967"/>
            <a:ext cx="4152854" cy="4362130"/>
          </a:xfrm>
          <a:prstGeom prst="rect">
            <a:avLst/>
          </a:prstGeom>
        </p:spPr>
      </p:pic>
      <p:pic>
        <p:nvPicPr>
          <p:cNvPr id="4" name="Image 3" descr="IMG_834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01" y="2283966"/>
            <a:ext cx="4539199" cy="43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570"/>
      </p:ext>
    </p:extLst>
  </p:cSld>
  <p:clrMapOvr>
    <a:masterClrMapping/>
  </p:clrMapOvr>
  <p:transition xmlns:p14="http://schemas.microsoft.com/office/powerpoint/2010/main"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LOCAL FRIGO ET PHOTOCOPIEUSE</a:t>
            </a:r>
            <a:endParaRPr dirty="0"/>
          </a:p>
        </p:txBody>
      </p:sp>
      <p:sp>
        <p:nvSpPr>
          <p:cNvPr id="185" name="Shape 185"/>
          <p:cNvSpPr/>
          <p:nvPr/>
        </p:nvSpPr>
        <p:spPr>
          <a:xfrm>
            <a:off x="4686349" y="742577"/>
            <a:ext cx="5226001" cy="314278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186" name="Shape 186"/>
          <p:cNvSpPr/>
          <p:nvPr/>
        </p:nvSpPr>
        <p:spPr>
          <a:xfrm>
            <a:off x="4718793" y="4202133"/>
            <a:ext cx="5084914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Sa(ses) fonction(s) officielle(s)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(listez la ou les fonctions du lieux)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STOCKAGE DANS FRIGO ET PHOTOCOPIE</a:t>
            </a:r>
            <a:endParaRPr dirty="0"/>
          </a:p>
        </p:txBody>
      </p:sp>
      <p:sp>
        <p:nvSpPr>
          <p:cNvPr id="187" name="Shape 187"/>
          <p:cNvSpPr/>
          <p:nvPr/>
        </p:nvSpPr>
        <p:spPr>
          <a:xfrm>
            <a:off x="4655293" y="5695960"/>
            <a:ext cx="5226002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4680693" y="5753110"/>
            <a:ext cx="5161114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Sa(ses) fonction(s) officieuse(s)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(s’il y en a, listez la ou les fonctions qui semblent admises par tous sans qu’elles aient été officialisées)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RAS</a:t>
            </a:r>
            <a:endParaRPr dirty="0"/>
          </a:p>
        </p:txBody>
      </p:sp>
      <p:sp>
        <p:nvSpPr>
          <p:cNvPr id="189" name="Shape 189"/>
          <p:cNvSpPr/>
          <p:nvPr/>
        </p:nvSpPr>
        <p:spPr>
          <a:xfrm>
            <a:off x="146793" y="874733"/>
            <a:ext cx="4508500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L’environnement factuel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le contexte global du lieu : intérieur/extérieur, grand/petit…)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INTERIEUR, PLUTÔT PETIT QUI DONNE SUR DEUX BUREAUX</a:t>
            </a:r>
            <a:endParaRPr dirty="0"/>
          </a:p>
        </p:txBody>
      </p:sp>
      <p:sp>
        <p:nvSpPr>
          <p:cNvPr id="190" name="Shape 190"/>
          <p:cNvSpPr/>
          <p:nvPr/>
        </p:nvSpPr>
        <p:spPr>
          <a:xfrm>
            <a:off x="121393" y="2856863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146793" y="2925987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L’environnement sensible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ce que vous y avez ressentis : son, lumière, odeur, couleur…)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TRÈS ÉCLAIRÉ, LUMINEUX, GRIS, TRES CALME</a:t>
            </a:r>
            <a:endParaRPr dirty="0"/>
          </a:p>
        </p:txBody>
      </p:sp>
      <p:sp>
        <p:nvSpPr>
          <p:cNvPr id="192" name="Shape 192"/>
          <p:cNvSpPr/>
          <p:nvPr/>
        </p:nvSpPr>
        <p:spPr>
          <a:xfrm>
            <a:off x="121393" y="4749163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146793" y="4818287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Pourquoi observer cet espace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(ce qu’y vous a poussé à observer ce lieu…)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LIEU PROPICE AUX ECO GESTE</a:t>
            </a:r>
            <a:endParaRPr dirty="0"/>
          </a:p>
        </p:txBody>
      </p:sp>
      <p:sp>
        <p:nvSpPr>
          <p:cNvPr id="194" name="Shape 194"/>
          <p:cNvSpPr/>
          <p:nvPr/>
        </p:nvSpPr>
        <p:spPr>
          <a:xfrm>
            <a:off x="4756893" y="4175261"/>
            <a:ext cx="5084914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Image 1" descr="IMG_83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50" y="742577"/>
            <a:ext cx="3138864" cy="3142782"/>
          </a:xfrm>
          <a:prstGeom prst="rect">
            <a:avLst/>
          </a:prstGeom>
        </p:spPr>
      </p:pic>
      <p:pic>
        <p:nvPicPr>
          <p:cNvPr id="15" name="Image 14" descr="IMG_835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75" y="742577"/>
            <a:ext cx="2676718" cy="31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35739"/>
      </p:ext>
    </p:extLst>
  </p:cSld>
  <p:clrMapOvr>
    <a:masterClrMapping/>
  </p:clrMapOvr>
  <p:transition xmlns:p14="http://schemas.microsoft.com/office/powerpoint/2010/main"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286493" y="1543050"/>
            <a:ext cx="7253607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286493" y="647873"/>
            <a:ext cx="5325172" cy="72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4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espace observé n</a:t>
            </a:r>
            <a:r>
              <a:rPr dirty="0" smtClean="0"/>
              <a:t>°</a:t>
            </a:r>
            <a:r>
              <a:rPr lang="fr-FR" dirty="0"/>
              <a:t>4</a:t>
            </a:r>
            <a:endParaRPr dirty="0"/>
          </a:p>
        </p:txBody>
      </p:sp>
      <p:sp>
        <p:nvSpPr>
          <p:cNvPr id="179" name="Shape 179"/>
          <p:cNvSpPr/>
          <p:nvPr/>
        </p:nvSpPr>
        <p:spPr>
          <a:xfrm>
            <a:off x="286493" y="1750059"/>
            <a:ext cx="6627337" cy="62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LE DISTRIBUTEUR DE BOISSON</a:t>
            </a:r>
            <a:r>
              <a:rPr dirty="0" smtClean="0"/>
              <a:t>       </a:t>
            </a:r>
            <a:r>
              <a:rPr dirty="0"/>
              <a:t>DUREE : 20 min</a:t>
            </a:r>
          </a:p>
        </p:txBody>
      </p:sp>
      <p:pic>
        <p:nvPicPr>
          <p:cNvPr id="18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1259" y="289823"/>
            <a:ext cx="1911245" cy="629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286493" y="78581"/>
            <a:ext cx="2724003" cy="7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solidFill>
                  <a:srgbClr val="753B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L’observation</a:t>
            </a:r>
          </a:p>
        </p:txBody>
      </p:sp>
      <p:sp>
        <p:nvSpPr>
          <p:cNvPr id="182" name="Shape 182"/>
          <p:cNvSpPr/>
          <p:nvPr/>
        </p:nvSpPr>
        <p:spPr>
          <a:xfrm>
            <a:off x="286493" y="2283966"/>
            <a:ext cx="7253607" cy="436213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 photo</a:t>
            </a:r>
          </a:p>
        </p:txBody>
      </p:sp>
      <p:pic>
        <p:nvPicPr>
          <p:cNvPr id="2" name="Image 1" descr="IMG_054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0058"/>
            <a:ext cx="7811259" cy="483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29189"/>
      </p:ext>
    </p:extLst>
  </p:cSld>
  <p:clrMapOvr>
    <a:masterClrMapping/>
  </p:clrMapOvr>
  <p:transition xmlns:p14="http://schemas.microsoft.com/office/powerpoint/2010/main"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LE DISTRIBUTEUR DE BOISSONS</a:t>
            </a:r>
            <a:endParaRPr dirty="0"/>
          </a:p>
        </p:txBody>
      </p:sp>
      <p:sp>
        <p:nvSpPr>
          <p:cNvPr id="185" name="Shape 185"/>
          <p:cNvSpPr/>
          <p:nvPr/>
        </p:nvSpPr>
        <p:spPr>
          <a:xfrm>
            <a:off x="4686349" y="776905"/>
            <a:ext cx="5226001" cy="314278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186" name="Shape 186"/>
          <p:cNvSpPr/>
          <p:nvPr/>
        </p:nvSpPr>
        <p:spPr>
          <a:xfrm>
            <a:off x="4718793" y="4202133"/>
            <a:ext cx="5084914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Sa(ses) fonction(s) officielle(s)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(listez la ou les fonctions du lieux)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SE RESTAURER</a:t>
            </a:r>
            <a:endParaRPr dirty="0"/>
          </a:p>
        </p:txBody>
      </p:sp>
      <p:sp>
        <p:nvSpPr>
          <p:cNvPr id="187" name="Shape 187"/>
          <p:cNvSpPr/>
          <p:nvPr/>
        </p:nvSpPr>
        <p:spPr>
          <a:xfrm>
            <a:off x="4655293" y="5695960"/>
            <a:ext cx="5226002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4680693" y="5753110"/>
            <a:ext cx="5161114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Sa(ses) fonction(s) officieuse(s)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(s’il y en a, listez la ou les fonctions qui semblent admises par tous sans qu’elles aient été officialisées)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RAS</a:t>
            </a:r>
            <a:endParaRPr dirty="0"/>
          </a:p>
        </p:txBody>
      </p:sp>
      <p:sp>
        <p:nvSpPr>
          <p:cNvPr id="189" name="Shape 189"/>
          <p:cNvSpPr/>
          <p:nvPr/>
        </p:nvSpPr>
        <p:spPr>
          <a:xfrm>
            <a:off x="146793" y="874733"/>
            <a:ext cx="4508500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L’environnement factuel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le contexte global du lieu : intérieur/extérieur, grand/petit…)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INTERIEUR, PLUTÔT GRAND ET LIEU CALME</a:t>
            </a:r>
            <a:endParaRPr dirty="0"/>
          </a:p>
        </p:txBody>
      </p:sp>
      <p:sp>
        <p:nvSpPr>
          <p:cNvPr id="190" name="Shape 190"/>
          <p:cNvSpPr/>
          <p:nvPr/>
        </p:nvSpPr>
        <p:spPr>
          <a:xfrm>
            <a:off x="121393" y="2856863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146793" y="2925987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L’environnement sensible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ce que vous y avez ressentis : son, lumière, odeur, couleur…)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TRÈS CALME, ECLAIRAGE TRES LIMITE, LUMIERE NATURELLE QUI PROVIENT DE LA VERRIERE.</a:t>
            </a:r>
            <a:endParaRPr dirty="0"/>
          </a:p>
        </p:txBody>
      </p:sp>
      <p:sp>
        <p:nvSpPr>
          <p:cNvPr id="192" name="Shape 192"/>
          <p:cNvSpPr/>
          <p:nvPr/>
        </p:nvSpPr>
        <p:spPr>
          <a:xfrm>
            <a:off x="121393" y="4749163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146793" y="4818287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 lnSpcReduction="10000"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Pourquoi observer cet espace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(ce qu’y vous a poussé à observer ce lieu…)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SEUL LIEU DE CONVIVIALITE OU LES AGENTS PEUVENT SE RESTAURER DANS UN ESPACE DEDIE.</a:t>
            </a:r>
            <a:endParaRPr dirty="0"/>
          </a:p>
        </p:txBody>
      </p:sp>
      <p:sp>
        <p:nvSpPr>
          <p:cNvPr id="194" name="Shape 194"/>
          <p:cNvSpPr/>
          <p:nvPr/>
        </p:nvSpPr>
        <p:spPr>
          <a:xfrm>
            <a:off x="4756893" y="4175261"/>
            <a:ext cx="5084914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Image 1" descr="IMG_054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93" y="550138"/>
            <a:ext cx="5124402" cy="350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34178"/>
      </p:ext>
    </p:extLst>
  </p:cSld>
  <p:clrMapOvr>
    <a:masterClrMapping/>
  </p:clrMapOvr>
  <p:transition xmlns:p14="http://schemas.microsoft.com/office/powerpoint/2010/main"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LE DISTRIBUTEUR DE BOISSONS</a:t>
            </a:r>
            <a:endParaRPr dirty="0"/>
          </a:p>
        </p:txBody>
      </p:sp>
      <p:sp>
        <p:nvSpPr>
          <p:cNvPr id="197" name="Shape 197"/>
          <p:cNvSpPr/>
          <p:nvPr/>
        </p:nvSpPr>
        <p:spPr>
          <a:xfrm>
            <a:off x="5117454" y="-12527"/>
            <a:ext cx="4668591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CONFIGURATION</a:t>
            </a:r>
          </a:p>
        </p:txBody>
      </p:sp>
      <p:sp>
        <p:nvSpPr>
          <p:cNvPr id="198" name="Shape 198"/>
          <p:cNvSpPr/>
          <p:nvPr/>
        </p:nvSpPr>
        <p:spPr>
          <a:xfrm>
            <a:off x="114349" y="776905"/>
            <a:ext cx="5606908" cy="337184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2000"/>
            </a:pPr>
            <a:r>
              <a:t>dessinez ici le plan de situation </a:t>
            </a:r>
          </a:p>
          <a:p>
            <a:pPr algn="ctr">
              <a:defRPr sz="2000"/>
            </a:pPr>
            <a:r>
              <a:t>de l’espace (les objets dans l’espace) </a:t>
            </a:r>
          </a:p>
          <a:p>
            <a:pPr algn="ctr">
              <a:defRPr sz="2000"/>
            </a:pPr>
            <a:r>
              <a:t>avec les dimensions approximatives</a:t>
            </a:r>
          </a:p>
        </p:txBody>
      </p:sp>
      <p:sp>
        <p:nvSpPr>
          <p:cNvPr id="199" name="Shape 199"/>
          <p:cNvSpPr/>
          <p:nvPr/>
        </p:nvSpPr>
        <p:spPr>
          <a:xfrm>
            <a:off x="1213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146793" y="4468574"/>
            <a:ext cx="4346726" cy="256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Objet du décor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(lister les objets présents dans l’espace…)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DISTRIBUTEURS :</a:t>
            </a:r>
          </a:p>
          <a:p>
            <a:pPr marL="285750" lvl="2" indent="-285750"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3 POUR LES BOISSONS CHAUDES</a:t>
            </a:r>
          </a:p>
          <a:p>
            <a:pPr marL="285750" lvl="2" indent="-285750"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1 DE JUS D’ORANGES</a:t>
            </a:r>
          </a:p>
          <a:p>
            <a:pPr marL="285750" lvl="2" indent="-285750"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1 MIX DE BOISSONS ET DE FRIANDISES</a:t>
            </a:r>
          </a:p>
          <a:p>
            <a:pPr marL="285750" lvl="2" indent="-285750"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1 DE BOISSONS FROIDES</a:t>
            </a:r>
          </a:p>
          <a:p>
            <a:pPr marL="285750" lvl="2" indent="-285750"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2 POUBELLES POUR LES GOBELETS</a:t>
            </a:r>
          </a:p>
          <a:p>
            <a:pPr marL="285750" lvl="2" indent="-285750"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2 POUBELLES CLASSIQUES</a:t>
            </a:r>
            <a:endParaRPr dirty="0"/>
          </a:p>
        </p:txBody>
      </p:sp>
      <p:sp>
        <p:nvSpPr>
          <p:cNvPr id="201" name="Shape 201"/>
          <p:cNvSpPr/>
          <p:nvPr/>
        </p:nvSpPr>
        <p:spPr>
          <a:xfrm>
            <a:off x="54172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5442693" y="4468574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Objets mobilisés par les personnes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(lister les objets utilisés par les personnes ; objets apportées par elles (téléphone…) ou non)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TELEPHONE</a:t>
            </a:r>
            <a:endParaRPr dirty="0"/>
          </a:p>
        </p:txBody>
      </p:sp>
      <p:pic>
        <p:nvPicPr>
          <p:cNvPr id="2" name="Image 1" descr="IMG_05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9" y="776905"/>
            <a:ext cx="5606908" cy="337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687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CONFIGURATION - LES PERSONNES</a:t>
            </a:r>
          </a:p>
        </p:txBody>
      </p:sp>
      <p:sp>
        <p:nvSpPr>
          <p:cNvPr id="205" name="Shape 205"/>
          <p:cNvSpPr/>
          <p:nvPr/>
        </p:nvSpPr>
        <p:spPr>
          <a:xfrm>
            <a:off x="114349" y="776905"/>
            <a:ext cx="5606908" cy="337184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2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dessiner sur le plan les flux de personnes : </a:t>
            </a:r>
          </a:p>
          <a:p>
            <a:pPr lvl="2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les entrées et sorties + les passage </a:t>
            </a:r>
          </a:p>
          <a:p>
            <a:pPr lvl="2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et/ou situation de stationnement </a:t>
            </a:r>
          </a:p>
        </p:txBody>
      </p:sp>
      <p:sp>
        <p:nvSpPr>
          <p:cNvPr id="206" name="Shape 206"/>
          <p:cNvSpPr/>
          <p:nvPr/>
        </p:nvSpPr>
        <p:spPr>
          <a:xfrm>
            <a:off x="1213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46793" y="4468574"/>
            <a:ext cx="4346726" cy="2263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Qui occupe l’espace ?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les personnes observées : sexe, âge, tenue vestimentaires…)  </a:t>
            </a:r>
            <a:endParaRPr lang="fr-FR" dirty="0" smtClean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fr-FR"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LES AGENTS DE L’IMMEUBLE DE 30 A 50 ANS.</a:t>
            </a:r>
            <a:endParaRPr dirty="0"/>
          </a:p>
        </p:txBody>
      </p:sp>
      <p:sp>
        <p:nvSpPr>
          <p:cNvPr id="208" name="Shape 208"/>
          <p:cNvSpPr/>
          <p:nvPr/>
        </p:nvSpPr>
        <p:spPr>
          <a:xfrm>
            <a:off x="54172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5442693" y="4468574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Taux de fréquentation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(indiquer les taux approximatif de fréquentation en nombre de personnes observé pendant le temps de votre observation)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0-5     /     5-15     /    </a:t>
            </a:r>
            <a:r>
              <a:rPr dirty="0">
                <a:solidFill>
                  <a:srgbClr val="FF0000"/>
                </a:solidFill>
              </a:rPr>
              <a:t>15 - 20    </a:t>
            </a:r>
            <a:r>
              <a:rPr b="1" dirty="0">
                <a:solidFill>
                  <a:schemeClr val="tx1"/>
                </a:solidFill>
              </a:rPr>
              <a:t>/    </a:t>
            </a:r>
            <a:r>
              <a:rPr b="1" dirty="0">
                <a:solidFill>
                  <a:schemeClr val="bg2"/>
                </a:solidFill>
              </a:rPr>
              <a:t>20 et +</a:t>
            </a:r>
          </a:p>
        </p:txBody>
      </p:sp>
      <p:sp>
        <p:nvSpPr>
          <p:cNvPr id="210" name="Shape 210"/>
          <p:cNvSpPr/>
          <p:nvPr/>
        </p:nvSpPr>
        <p:spPr>
          <a:xfrm>
            <a:off x="6981766" y="3283130"/>
            <a:ext cx="380820" cy="380820"/>
          </a:xfrm>
          <a:prstGeom prst="ellipse">
            <a:avLst/>
          </a:prstGeom>
          <a:solidFill>
            <a:srgbClr val="61CD9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7612533" y="3332928"/>
            <a:ext cx="2204642" cy="552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vous êtes ici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(de là où vous avez observé)</a:t>
            </a:r>
          </a:p>
        </p:txBody>
      </p:sp>
      <p:pic>
        <p:nvPicPr>
          <p:cNvPr id="212" name="Image 21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8900000">
            <a:off x="7238356" y="2813140"/>
            <a:ext cx="604240" cy="101601"/>
          </a:xfrm>
          <a:prstGeom prst="rect">
            <a:avLst/>
          </a:prstGeom>
        </p:spPr>
      </p:pic>
      <p:pic>
        <p:nvPicPr>
          <p:cNvPr id="214" name="Image 21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8100000">
            <a:off x="6890281" y="2198411"/>
            <a:ext cx="616212" cy="262439"/>
          </a:xfrm>
          <a:prstGeom prst="rect">
            <a:avLst/>
          </a:prstGeom>
        </p:spPr>
      </p:pic>
      <p:sp>
        <p:nvSpPr>
          <p:cNvPr id="216" name="Shape 216"/>
          <p:cNvSpPr/>
          <p:nvPr/>
        </p:nvSpPr>
        <p:spPr>
          <a:xfrm>
            <a:off x="8264284" y="2714487"/>
            <a:ext cx="1835847" cy="552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densité de passage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et de stagnation</a:t>
            </a:r>
          </a:p>
        </p:txBody>
      </p:sp>
      <p:pic>
        <p:nvPicPr>
          <p:cNvPr id="217" name="Image 21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00">
            <a:off x="7632056" y="2813140"/>
            <a:ext cx="604240" cy="101601"/>
          </a:xfrm>
          <a:prstGeom prst="rect">
            <a:avLst/>
          </a:prstGeom>
        </p:spPr>
      </p:pic>
      <p:pic>
        <p:nvPicPr>
          <p:cNvPr id="219" name="Image 21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8900000">
            <a:off x="6870056" y="2813140"/>
            <a:ext cx="604240" cy="101601"/>
          </a:xfrm>
          <a:prstGeom prst="rect">
            <a:avLst/>
          </a:prstGeom>
        </p:spPr>
      </p:pic>
      <p:sp>
        <p:nvSpPr>
          <p:cNvPr id="221" name="Shape 221"/>
          <p:cNvSpPr/>
          <p:nvPr/>
        </p:nvSpPr>
        <p:spPr>
          <a:xfrm>
            <a:off x="7629284" y="2074902"/>
            <a:ext cx="2487962" cy="552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les entrées et sorties</a:t>
            </a:r>
          </a:p>
        </p:txBody>
      </p:sp>
      <p:sp>
        <p:nvSpPr>
          <p:cNvPr id="222" name="Shape 222"/>
          <p:cNvSpPr/>
          <p:nvPr/>
        </p:nvSpPr>
        <p:spPr>
          <a:xfrm>
            <a:off x="6961783" y="1577874"/>
            <a:ext cx="1347442" cy="406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légende</a:t>
            </a:r>
          </a:p>
        </p:txBody>
      </p:sp>
      <p:sp>
        <p:nvSpPr>
          <p:cNvPr id="223" name="Shape 223"/>
          <p:cNvSpPr/>
          <p:nvPr/>
        </p:nvSpPr>
        <p:spPr>
          <a:xfrm>
            <a:off x="7041996" y="1912630"/>
            <a:ext cx="2596638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5417293" y="59869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5414579" y="6056074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Temps d’occupation de l’espace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(indiquer le nombre approximatif de minutes pendant lequel les personnes ont occupé l’espace, lors de votre observation)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solidFill>
                  <a:schemeClr val="bg2"/>
                </a:solidFill>
              </a:rPr>
              <a:t>- de 1   </a:t>
            </a:r>
            <a:r>
              <a:rPr dirty="0"/>
              <a:t>/   </a:t>
            </a:r>
            <a:r>
              <a:rPr dirty="0">
                <a:solidFill>
                  <a:srgbClr val="FF0000"/>
                </a:solidFill>
              </a:rPr>
              <a:t>1-5   </a:t>
            </a:r>
            <a:r>
              <a:rPr dirty="0"/>
              <a:t>/   5 - 15    /    15-25   /  25 et +</a:t>
            </a:r>
          </a:p>
        </p:txBody>
      </p:sp>
      <p:sp>
        <p:nvSpPr>
          <p:cNvPr id="226" name="Shape 226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DISTRIBUTEURS DE BOISSONS</a:t>
            </a:r>
            <a:endParaRPr dirty="0"/>
          </a:p>
        </p:txBody>
      </p:sp>
      <p:pic>
        <p:nvPicPr>
          <p:cNvPr id="4" name="Image 3" descr="IMG_054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9" y="776904"/>
            <a:ext cx="5962569" cy="337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96757"/>
      </p:ext>
    </p:extLst>
  </p:cSld>
  <p:clrMapOvr>
    <a:masterClrMapping/>
  </p:clrMapOvr>
  <p:transition xmlns:p14="http://schemas.microsoft.com/office/powerpoint/2010/main"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CONFIGURATION - LES PERSONNES</a:t>
            </a:r>
          </a:p>
        </p:txBody>
      </p:sp>
      <p:sp>
        <p:nvSpPr>
          <p:cNvPr id="229" name="Shape 229"/>
          <p:cNvSpPr/>
          <p:nvPr/>
        </p:nvSpPr>
        <p:spPr>
          <a:xfrm>
            <a:off x="114349" y="776905"/>
            <a:ext cx="5606908" cy="337184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le plan de situation</a:t>
            </a:r>
          </a:p>
        </p:txBody>
      </p:sp>
      <p:sp>
        <p:nvSpPr>
          <p:cNvPr id="230" name="Shape 230"/>
          <p:cNvSpPr/>
          <p:nvPr/>
        </p:nvSpPr>
        <p:spPr>
          <a:xfrm>
            <a:off x="1213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146793" y="4468574"/>
            <a:ext cx="4346726" cy="2263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Viennent-elles en groupes ou seules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fr-FR" dirty="0" smtClean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SOUVENT PAR GROUPE DE 2.</a:t>
            </a:r>
            <a:endParaRPr dirty="0"/>
          </a:p>
        </p:txBody>
      </p:sp>
      <p:sp>
        <p:nvSpPr>
          <p:cNvPr id="232" name="Shape 232"/>
          <p:cNvSpPr/>
          <p:nvPr/>
        </p:nvSpPr>
        <p:spPr>
          <a:xfrm>
            <a:off x="54172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5442693" y="4468574"/>
            <a:ext cx="4346726" cy="1761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 lnSpcReduction="10000"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Les relations entre elles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les postures et les positions des personnes entre elles : assises, debout, face à face, restent isolées, se regroupent 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400" dirty="0" smtClean="0"/>
              <a:t>LES PERSONNES PASSENT PRENDRE UNE BOISSON ET REPARTENT DANS LEURS BUREAUX IMMEDIATEMENT. UNE SEULE PERSONNE EST RESTEE SOUS LA VERRIERE DANS L’ESPACE DETENTE.</a:t>
            </a:r>
            <a:endParaRPr sz="1400" dirty="0"/>
          </a:p>
        </p:txBody>
      </p:sp>
      <p:sp>
        <p:nvSpPr>
          <p:cNvPr id="234" name="Shape 234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HALL D’ENTRÉE</a:t>
            </a:r>
            <a:endParaRPr dirty="0"/>
          </a:p>
        </p:txBody>
      </p:sp>
      <p:pic>
        <p:nvPicPr>
          <p:cNvPr id="2" name="Image 1" descr="IMG_05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3" y="776904"/>
            <a:ext cx="5574464" cy="337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12619"/>
      </p:ext>
    </p:extLst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286493" y="1543050"/>
            <a:ext cx="7253607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8" name="Shape 88"/>
          <p:cNvSpPr/>
          <p:nvPr/>
        </p:nvSpPr>
        <p:spPr>
          <a:xfrm>
            <a:off x="286493" y="647873"/>
            <a:ext cx="5325172" cy="72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44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espace observé n°1</a:t>
            </a:r>
          </a:p>
        </p:txBody>
      </p:sp>
      <p:sp>
        <p:nvSpPr>
          <p:cNvPr id="89" name="Shape 89"/>
          <p:cNvSpPr/>
          <p:nvPr/>
        </p:nvSpPr>
        <p:spPr>
          <a:xfrm>
            <a:off x="286493" y="1750059"/>
            <a:ext cx="6627337" cy="62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LE FUMOIR</a:t>
            </a:r>
            <a:r>
              <a:rPr dirty="0" smtClean="0"/>
              <a:t>       </a:t>
            </a:r>
            <a:r>
              <a:rPr dirty="0"/>
              <a:t>DUREE : 20 min</a:t>
            </a:r>
          </a:p>
        </p:txBody>
      </p:sp>
      <p:pic>
        <p:nvPicPr>
          <p:cNvPr id="9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1259" y="289823"/>
            <a:ext cx="1911245" cy="6292388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286493" y="78581"/>
            <a:ext cx="2724003" cy="7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solidFill>
                  <a:srgbClr val="753B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L’observation</a:t>
            </a:r>
          </a:p>
        </p:txBody>
      </p:sp>
      <p:sp>
        <p:nvSpPr>
          <p:cNvPr id="92" name="Shape 92"/>
          <p:cNvSpPr/>
          <p:nvPr/>
        </p:nvSpPr>
        <p:spPr>
          <a:xfrm>
            <a:off x="286493" y="2283966"/>
            <a:ext cx="7253607" cy="436213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 photo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CONFIGURATION - LES PERSONNES</a:t>
            </a:r>
          </a:p>
        </p:txBody>
      </p:sp>
      <p:sp>
        <p:nvSpPr>
          <p:cNvPr id="237" name="Shape 237"/>
          <p:cNvSpPr/>
          <p:nvPr/>
        </p:nvSpPr>
        <p:spPr>
          <a:xfrm>
            <a:off x="121393" y="8307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146793" y="899875"/>
            <a:ext cx="4346726" cy="2515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Une conversation…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(Si vous avez captez une conversion, celle-ci était-elle formelle ou informelle ? Quel était le sujet ? Combien de personnes impliquées dans la discussion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fr-FR" dirty="0" smtClean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RAS</a:t>
            </a:r>
            <a:endParaRPr dirty="0"/>
          </a:p>
        </p:txBody>
      </p:sp>
      <p:sp>
        <p:nvSpPr>
          <p:cNvPr id="239" name="Shape 239"/>
          <p:cNvSpPr/>
          <p:nvPr/>
        </p:nvSpPr>
        <p:spPr>
          <a:xfrm>
            <a:off x="5963393" y="795955"/>
            <a:ext cx="3755697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5988793" y="865079"/>
            <a:ext cx="3704897" cy="2840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Remarques diverses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(Si vous avez autre chose à dire sur la configuration de l’espace et les personnes…)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LIEU UNIQUEMENT DE PASSAGE</a:t>
            </a:r>
            <a:endParaRPr dirty="0"/>
          </a:p>
        </p:txBody>
      </p:sp>
      <p:sp>
        <p:nvSpPr>
          <p:cNvPr id="241" name="Shape 241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DISTRIBUTEUR DE BOISSONS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9083824"/>
      </p:ext>
    </p:extLst>
  </p:cSld>
  <p:clrMapOvr>
    <a:masterClrMapping/>
  </p:clrMapOvr>
  <p:transition xmlns:p14="http://schemas.microsoft.com/office/powerpoint/2010/main"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146793" y="874733"/>
            <a:ext cx="4346726" cy="3335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 quel(s) usage(s) cet espace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est-il dédié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ce qu’on y fait, y compris les usages « discrets » ou « extrêmes »…)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L’ESPACE COTOIE DES SALLES DE REUNION. C’EST AUSSI UN LIEU DE PASSAGE POUR S’Y RENDRE.</a:t>
            </a:r>
            <a:endParaRPr dirty="0"/>
          </a:p>
        </p:txBody>
      </p:sp>
      <p:sp>
        <p:nvSpPr>
          <p:cNvPr id="244" name="Shape 244"/>
          <p:cNvSpPr/>
          <p:nvPr/>
        </p:nvSpPr>
        <p:spPr>
          <a:xfrm>
            <a:off x="121393" y="421006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146793" y="4279184"/>
            <a:ext cx="4346726" cy="267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979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L’activité observée correspond-</a:t>
            </a:r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979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t-elle a un usage ponctuel ou habituel ?</a:t>
            </a:r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584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58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USAGE HABITUEL POUR PRENDRE UNE BOISSON CHAUDE</a:t>
            </a:r>
          </a:p>
        </p:txBody>
      </p:sp>
      <p:sp>
        <p:nvSpPr>
          <p:cNvPr id="246" name="Shape 246"/>
          <p:cNvSpPr/>
          <p:nvPr/>
        </p:nvSpPr>
        <p:spPr>
          <a:xfrm>
            <a:off x="4871193" y="874733"/>
            <a:ext cx="4346726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 lnSpcReduction="10000"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Y-a-t-il des usages existants autour des éco-gestes ?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(Décrivez-les)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OUI DEUX POUBELLES POUR RECUPERER LES GOBELETS.</a:t>
            </a:r>
            <a:endParaRPr dirty="0"/>
          </a:p>
        </p:txBody>
      </p:sp>
      <p:sp>
        <p:nvSpPr>
          <p:cNvPr id="247" name="Shape 247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LES SITUATIONS D’USAGES</a:t>
            </a:r>
          </a:p>
        </p:txBody>
      </p:sp>
      <p:sp>
        <p:nvSpPr>
          <p:cNvPr id="248" name="Shape 248"/>
          <p:cNvSpPr/>
          <p:nvPr/>
        </p:nvSpPr>
        <p:spPr>
          <a:xfrm>
            <a:off x="4889549" y="4235595"/>
            <a:ext cx="5049922" cy="303689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mettez une photo par usage existant</a:t>
            </a:r>
          </a:p>
        </p:txBody>
      </p:sp>
      <p:sp>
        <p:nvSpPr>
          <p:cNvPr id="249" name="Shape 249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DISTRIBUTEUR DE BOISSONS</a:t>
            </a:r>
            <a:endParaRPr dirty="0"/>
          </a:p>
        </p:txBody>
      </p:sp>
      <p:pic>
        <p:nvPicPr>
          <p:cNvPr id="2" name="Image 1" descr="IMG_05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92" y="2540204"/>
            <a:ext cx="4914853" cy="47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4285"/>
      </p:ext>
    </p:extLst>
  </p:cSld>
  <p:clrMapOvr>
    <a:masterClrMapping/>
  </p:clrMapOvr>
  <p:transition xmlns:p14="http://schemas.microsoft.com/office/powerpoint/2010/main"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248393" y="874733"/>
            <a:ext cx="4346726" cy="1982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(suite)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Y-a-t-il des usages existants autour des éco-gestes </a:t>
            </a:r>
            <a:r>
              <a:rPr dirty="0" smtClean="0"/>
              <a:t>?</a:t>
            </a:r>
            <a:endParaRPr lang="fr-FR" dirty="0" smtClean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RECEPTACLES POUR PILES ET AMPOULES USAGERS ELOIGNE DE TOUT LIEU DE PASSAGE, ET PAS ASSEZ MIS EN EVIDENCE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252" name="Shape 252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LES SITUATIONS D’USAGES</a:t>
            </a:r>
          </a:p>
        </p:txBody>
      </p:sp>
      <p:sp>
        <p:nvSpPr>
          <p:cNvPr id="253" name="Shape 253"/>
          <p:cNvSpPr/>
          <p:nvPr/>
        </p:nvSpPr>
        <p:spPr>
          <a:xfrm>
            <a:off x="158139" y="4549925"/>
            <a:ext cx="4527234" cy="272256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254" name="Shape 254"/>
          <p:cNvSpPr/>
          <p:nvPr/>
        </p:nvSpPr>
        <p:spPr>
          <a:xfrm>
            <a:off x="5212739" y="4549925"/>
            <a:ext cx="4527234" cy="272256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255" name="Shape 255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DISTRIBUTEUR DE BOISSONS</a:t>
            </a:r>
            <a:endParaRPr dirty="0"/>
          </a:p>
        </p:txBody>
      </p:sp>
      <p:pic>
        <p:nvPicPr>
          <p:cNvPr id="3" name="Image 2" descr="IMG_05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30"/>
            <a:ext cx="5644052" cy="4698769"/>
          </a:xfrm>
          <a:prstGeom prst="rect">
            <a:avLst/>
          </a:prstGeom>
        </p:spPr>
      </p:pic>
      <p:pic>
        <p:nvPicPr>
          <p:cNvPr id="4" name="Image 3" descr="IMG_05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48" y="2857731"/>
            <a:ext cx="4721252" cy="46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67234"/>
      </p:ext>
    </p:extLst>
  </p:cSld>
  <p:clrMapOvr>
    <a:masterClrMapping/>
  </p:clrMapOvr>
  <p:transition xmlns:p14="http://schemas.microsoft.com/office/powerpoint/2010/main"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LES SITUATIONS D’USAGES</a:t>
            </a:r>
          </a:p>
        </p:txBody>
      </p:sp>
      <p:sp>
        <p:nvSpPr>
          <p:cNvPr id="258" name="Shape 258"/>
          <p:cNvSpPr/>
          <p:nvPr/>
        </p:nvSpPr>
        <p:spPr>
          <a:xfrm>
            <a:off x="158139" y="4549925"/>
            <a:ext cx="4527234" cy="272256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259" name="Shape 259"/>
          <p:cNvSpPr/>
          <p:nvPr/>
        </p:nvSpPr>
        <p:spPr>
          <a:xfrm>
            <a:off x="5212739" y="4549925"/>
            <a:ext cx="4527234" cy="272256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260" name="Shape 260"/>
          <p:cNvSpPr/>
          <p:nvPr/>
        </p:nvSpPr>
        <p:spPr>
          <a:xfrm>
            <a:off x="248393" y="950933"/>
            <a:ext cx="4346726" cy="2867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Y-a-t-il des détournements d’usages ou des détails étonnants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(Zoomer sur un objet dont l’usage a été détourné,  une situation cocasse ou un manque flagrant (ex. absence de cendrier dans un espace fumeur…)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fr-FR" dirty="0" smtClean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RAS</a:t>
            </a:r>
          </a:p>
        </p:txBody>
      </p:sp>
      <p:sp>
        <p:nvSpPr>
          <p:cNvPr id="261" name="Shape 261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DISTRIBUTEURS DE BOISSONS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8596295"/>
      </p:ext>
    </p:extLst>
  </p:cSld>
  <p:clrMapOvr>
    <a:masterClrMapping/>
  </p:clrMapOvr>
  <p:transition xmlns:p14="http://schemas.microsoft.com/office/powerpoint/2010/main"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248393" y="950933"/>
            <a:ext cx="4346726" cy="2867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D’autres idées concernant cet espace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(notez ce qu’il vous a inspiré, des idées de projets que vous n’avez pas pu noter jusqu’ici…)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LES DISTRIBUTEURS SONT PLACES PRES DES ASCENCEURS DANS PETIT COIN. LE RESTE DE L’ESPACE EST VIDE ET OCCUPE SEULEMENT PAR QUELQUES TABLES ET CHAISES.</a:t>
            </a:r>
            <a:endParaRPr dirty="0"/>
          </a:p>
        </p:txBody>
      </p:sp>
      <p:sp>
        <p:nvSpPr>
          <p:cNvPr id="264" name="Shape 264"/>
          <p:cNvSpPr/>
          <p:nvPr/>
        </p:nvSpPr>
        <p:spPr>
          <a:xfrm>
            <a:off x="6471393" y="6802513"/>
            <a:ext cx="3579418" cy="406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Passons à l’espace n</a:t>
            </a:r>
            <a:r>
              <a:rPr dirty="0" smtClean="0"/>
              <a:t>°…</a:t>
            </a:r>
            <a:endParaRPr dirty="0"/>
          </a:p>
        </p:txBody>
      </p:sp>
      <p:sp>
        <p:nvSpPr>
          <p:cNvPr id="265" name="Shape 265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smtClean="0"/>
              <a:t>DISTRIBUTEURS DE BOISSONS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5142693"/>
      </p:ext>
    </p:extLst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108693" y="-27125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smtClean="0"/>
              <a:t>L</a:t>
            </a:r>
            <a:r>
              <a:rPr lang="fr-FR" dirty="0" smtClean="0"/>
              <a:t>e fumoir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95" name="Shape 95"/>
          <p:cNvSpPr/>
          <p:nvPr/>
        </p:nvSpPr>
        <p:spPr>
          <a:xfrm>
            <a:off x="4686349" y="776905"/>
            <a:ext cx="5226001" cy="314278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photo</a:t>
            </a:r>
          </a:p>
        </p:txBody>
      </p:sp>
      <p:sp>
        <p:nvSpPr>
          <p:cNvPr id="96" name="Shape 96"/>
          <p:cNvSpPr/>
          <p:nvPr/>
        </p:nvSpPr>
        <p:spPr>
          <a:xfrm>
            <a:off x="4718793" y="4202133"/>
            <a:ext cx="5084914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Sa(ses) fonction(s) officielle(s)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Entrée principale de la DASES.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  <p:sp>
        <p:nvSpPr>
          <p:cNvPr id="97" name="Shape 97"/>
          <p:cNvSpPr/>
          <p:nvPr/>
        </p:nvSpPr>
        <p:spPr>
          <a:xfrm>
            <a:off x="4655293" y="5725156"/>
            <a:ext cx="5226002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8" name="Shape 98"/>
          <p:cNvSpPr/>
          <p:nvPr/>
        </p:nvSpPr>
        <p:spPr>
          <a:xfrm>
            <a:off x="4756893" y="5753110"/>
            <a:ext cx="5084914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Sa(ses) fonction(s) officieuse(s)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600" dirty="0" smtClean="0"/>
              <a:t>Fumoir</a:t>
            </a:r>
            <a:endParaRPr sz="1600"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  <p:sp>
        <p:nvSpPr>
          <p:cNvPr id="99" name="Shape 99"/>
          <p:cNvSpPr/>
          <p:nvPr/>
        </p:nvSpPr>
        <p:spPr>
          <a:xfrm>
            <a:off x="146793" y="874733"/>
            <a:ext cx="4346726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L’environnement factuel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600" dirty="0"/>
              <a:t>G</a:t>
            </a:r>
            <a:r>
              <a:rPr lang="fr-FR" sz="1600" dirty="0" smtClean="0"/>
              <a:t>rand espace à l’</a:t>
            </a:r>
            <a:r>
              <a:rPr lang="fr-FR" sz="1600" dirty="0" err="1"/>
              <a:t>e</a:t>
            </a:r>
            <a:r>
              <a:rPr lang="fr-FR" sz="1600" dirty="0" err="1" smtClean="0"/>
              <a:t>xterieur</a:t>
            </a:r>
            <a:r>
              <a:rPr lang="fr-FR" sz="1600" dirty="0" smtClean="0"/>
              <a:t>, à l’entrée principale de la DASES</a:t>
            </a:r>
            <a:endParaRPr sz="1600"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600"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  <p:sp>
        <p:nvSpPr>
          <p:cNvPr id="100" name="Shape 100"/>
          <p:cNvSpPr/>
          <p:nvPr/>
        </p:nvSpPr>
        <p:spPr>
          <a:xfrm>
            <a:off x="121393" y="2856863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146793" y="2925987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 lnSpcReduction="10000"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L’environnement sensible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Odeur de tabac très présente, bonne lumière mais un bruit assourdissant du à la circulation du quai de la </a:t>
            </a:r>
            <a:r>
              <a:rPr lang="fr-FR" dirty="0" err="1"/>
              <a:t>R</a:t>
            </a:r>
            <a:r>
              <a:rPr lang="fr-FR" dirty="0" err="1" smtClean="0"/>
              <a:t>apée</a:t>
            </a:r>
            <a:r>
              <a:rPr lang="fr-FR" dirty="0" smtClean="0"/>
              <a:t>.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  <p:sp>
        <p:nvSpPr>
          <p:cNvPr id="102" name="Shape 102"/>
          <p:cNvSpPr/>
          <p:nvPr/>
        </p:nvSpPr>
        <p:spPr>
          <a:xfrm>
            <a:off x="121393" y="4749163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146793" y="4818287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Pourquoi observer cet espace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600" dirty="0" smtClean="0"/>
              <a:t>L’aménagement du lieu est atypique, Un fumoir à l’entrée d’une administration.</a:t>
            </a:r>
            <a:endParaRPr sz="1600"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04" name="Shape 104"/>
          <p:cNvSpPr/>
          <p:nvPr/>
        </p:nvSpPr>
        <p:spPr>
          <a:xfrm>
            <a:off x="4756893" y="4175261"/>
            <a:ext cx="5084914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smtClean="0"/>
              <a:t>L</a:t>
            </a:r>
            <a:r>
              <a:rPr lang="fr-FR" dirty="0" smtClean="0"/>
              <a:t>e fumoir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107" name="Shape 107"/>
          <p:cNvSpPr/>
          <p:nvPr/>
        </p:nvSpPr>
        <p:spPr>
          <a:xfrm>
            <a:off x="5117454" y="-12527"/>
            <a:ext cx="4668591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CONFIGURATION</a:t>
            </a:r>
          </a:p>
        </p:txBody>
      </p:sp>
      <p:sp>
        <p:nvSpPr>
          <p:cNvPr id="108" name="Shape 108"/>
          <p:cNvSpPr/>
          <p:nvPr/>
        </p:nvSpPr>
        <p:spPr>
          <a:xfrm>
            <a:off x="114349" y="776905"/>
            <a:ext cx="5606908" cy="337184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2000"/>
            </a:pPr>
            <a:r>
              <a:t>dessinez ici le plan de situation </a:t>
            </a:r>
          </a:p>
          <a:p>
            <a:pPr algn="ctr">
              <a:defRPr sz="2000"/>
            </a:pPr>
            <a:r>
              <a:t>de l’espace (les objets dans l’espace) </a:t>
            </a:r>
          </a:p>
          <a:p>
            <a:pPr algn="ctr">
              <a:defRPr sz="2000"/>
            </a:pPr>
            <a:r>
              <a:t>avec les dimensions approximatives</a:t>
            </a:r>
          </a:p>
        </p:txBody>
      </p:sp>
      <p:sp>
        <p:nvSpPr>
          <p:cNvPr id="109" name="Shape 109"/>
          <p:cNvSpPr/>
          <p:nvPr/>
        </p:nvSpPr>
        <p:spPr>
          <a:xfrm>
            <a:off x="1213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146793" y="4468574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Objet du décor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(lister les objets présents dans l’espace…)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Deux cendriers sales sont sortis chaque jour pour éteindre et jeter les mégots.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  <p:sp>
        <p:nvSpPr>
          <p:cNvPr id="111" name="Shape 111"/>
          <p:cNvSpPr/>
          <p:nvPr/>
        </p:nvSpPr>
        <p:spPr>
          <a:xfrm>
            <a:off x="54172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5442693" y="4468574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Objets mobilisés par les personnes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Tous l’équipement du parfait fumeur + le téléphone pour consulter internet et ses SMS.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smtClean="0"/>
              <a:t>L</a:t>
            </a:r>
            <a:r>
              <a:rPr lang="fr-FR" dirty="0" smtClean="0"/>
              <a:t>e fumoir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115" name="Shape 115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CONFIGURATION - LES PERSONNES</a:t>
            </a:r>
          </a:p>
        </p:txBody>
      </p:sp>
      <p:sp>
        <p:nvSpPr>
          <p:cNvPr id="116" name="Shape 116"/>
          <p:cNvSpPr/>
          <p:nvPr/>
        </p:nvSpPr>
        <p:spPr>
          <a:xfrm>
            <a:off x="114349" y="776905"/>
            <a:ext cx="5606908" cy="337184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2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dessiner sur le plan les flux de personnes : </a:t>
            </a:r>
          </a:p>
          <a:p>
            <a:pPr lvl="2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les entrées et sorties + les passage </a:t>
            </a:r>
          </a:p>
          <a:p>
            <a:pPr lvl="2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et/ou situation de stationnement </a:t>
            </a:r>
          </a:p>
        </p:txBody>
      </p:sp>
      <p:sp>
        <p:nvSpPr>
          <p:cNvPr id="117" name="Shape 117"/>
          <p:cNvSpPr/>
          <p:nvPr/>
        </p:nvSpPr>
        <p:spPr>
          <a:xfrm>
            <a:off x="1213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146793" y="4468574"/>
            <a:ext cx="4346726" cy="2263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 fontScale="92500" lnSpcReduction="10000"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Qui occupe l’espace ?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les personnes observées : sexe, âge, tenue vestimentaires…) 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Les </a:t>
            </a:r>
            <a:r>
              <a:rPr lang="fr-FR" dirty="0" err="1" smtClean="0"/>
              <a:t>utilisteurs</a:t>
            </a:r>
            <a:r>
              <a:rPr lang="fr-FR" dirty="0" smtClean="0"/>
              <a:t> sont essentiellement des fumeurs. La configuration des lieux fait que les usagers traversent un espace enfumé avant d’accéder au </a:t>
            </a:r>
            <a:r>
              <a:rPr lang="fr-FR" dirty="0" err="1" smtClean="0"/>
              <a:t>batiment</a:t>
            </a:r>
            <a:r>
              <a:rPr lang="fr-FR" dirty="0" smtClean="0"/>
              <a:t>. </a:t>
            </a:r>
            <a:r>
              <a:rPr lang="fr-FR" dirty="0"/>
              <a:t>U</a:t>
            </a:r>
            <a:r>
              <a:rPr lang="fr-FR" dirty="0" smtClean="0"/>
              <a:t>n SDF est venu se servir en mégots.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(leurs services au sein de la Ville si vous les connaissez…)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  <p:sp>
        <p:nvSpPr>
          <p:cNvPr id="119" name="Shape 119"/>
          <p:cNvSpPr/>
          <p:nvPr/>
        </p:nvSpPr>
        <p:spPr>
          <a:xfrm>
            <a:off x="54172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5442693" y="4468574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Taux de fréquentation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(indiquer les taux approximatif de fréquentation en nombre de personnes observé pendant le temps de votre observation)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0-5     /     5-15     /    </a:t>
            </a:r>
            <a:r>
              <a:rPr dirty="0">
                <a:solidFill>
                  <a:srgbClr val="FF0000"/>
                </a:solidFill>
              </a:rPr>
              <a:t>15 - 20    </a:t>
            </a:r>
            <a:r>
              <a:rPr dirty="0"/>
              <a:t>/    20 et +</a:t>
            </a:r>
          </a:p>
        </p:txBody>
      </p:sp>
      <p:sp>
        <p:nvSpPr>
          <p:cNvPr id="121" name="Shape 121"/>
          <p:cNvSpPr/>
          <p:nvPr/>
        </p:nvSpPr>
        <p:spPr>
          <a:xfrm>
            <a:off x="6981766" y="3283130"/>
            <a:ext cx="380820" cy="380820"/>
          </a:xfrm>
          <a:prstGeom prst="ellipse">
            <a:avLst/>
          </a:prstGeom>
          <a:solidFill>
            <a:srgbClr val="61CD9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7612533" y="3332928"/>
            <a:ext cx="2204642" cy="552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vous êtes ici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(de là où vous avez observé)</a:t>
            </a:r>
          </a:p>
        </p:txBody>
      </p:sp>
      <p:pic>
        <p:nvPicPr>
          <p:cNvPr id="123" name="Image 12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8900000">
            <a:off x="7238356" y="2813140"/>
            <a:ext cx="604240" cy="101601"/>
          </a:xfrm>
          <a:prstGeom prst="rect">
            <a:avLst/>
          </a:prstGeom>
        </p:spPr>
      </p:pic>
      <p:pic>
        <p:nvPicPr>
          <p:cNvPr id="125" name="Image 12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8100000">
            <a:off x="6890281" y="2198411"/>
            <a:ext cx="616212" cy="262439"/>
          </a:xfrm>
          <a:prstGeom prst="rect">
            <a:avLst/>
          </a:prstGeom>
        </p:spPr>
      </p:pic>
      <p:sp>
        <p:nvSpPr>
          <p:cNvPr id="127" name="Shape 127"/>
          <p:cNvSpPr/>
          <p:nvPr/>
        </p:nvSpPr>
        <p:spPr>
          <a:xfrm>
            <a:off x="8264284" y="2714487"/>
            <a:ext cx="1835847" cy="552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densité de passage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et de stagnation</a:t>
            </a:r>
          </a:p>
        </p:txBody>
      </p:sp>
      <p:pic>
        <p:nvPicPr>
          <p:cNvPr id="128" name="Image 12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00">
            <a:off x="7632056" y="2813140"/>
            <a:ext cx="604240" cy="101601"/>
          </a:xfrm>
          <a:prstGeom prst="rect">
            <a:avLst/>
          </a:prstGeom>
        </p:spPr>
      </p:pic>
      <p:pic>
        <p:nvPicPr>
          <p:cNvPr id="130" name="Image 129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8900000">
            <a:off x="6870056" y="2813140"/>
            <a:ext cx="604240" cy="101601"/>
          </a:xfrm>
          <a:prstGeom prst="rect">
            <a:avLst/>
          </a:prstGeom>
        </p:spPr>
      </p:pic>
      <p:sp>
        <p:nvSpPr>
          <p:cNvPr id="132" name="Shape 132"/>
          <p:cNvSpPr/>
          <p:nvPr/>
        </p:nvSpPr>
        <p:spPr>
          <a:xfrm>
            <a:off x="7629284" y="2074902"/>
            <a:ext cx="2487962" cy="552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les entrées et sorties</a:t>
            </a:r>
          </a:p>
        </p:txBody>
      </p:sp>
      <p:sp>
        <p:nvSpPr>
          <p:cNvPr id="133" name="Shape 133"/>
          <p:cNvSpPr/>
          <p:nvPr/>
        </p:nvSpPr>
        <p:spPr>
          <a:xfrm>
            <a:off x="6961783" y="1577874"/>
            <a:ext cx="1347442" cy="406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légende</a:t>
            </a:r>
          </a:p>
        </p:txBody>
      </p:sp>
      <p:sp>
        <p:nvSpPr>
          <p:cNvPr id="134" name="Shape 134"/>
          <p:cNvSpPr/>
          <p:nvPr/>
        </p:nvSpPr>
        <p:spPr>
          <a:xfrm>
            <a:off x="7041996" y="1912630"/>
            <a:ext cx="2596638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5417293" y="59869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5442693" y="6056074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Temps d’occupation de l’espace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(indiquer le nombre approximatif de minutes pendant lequel les personnes ont occupé l’espace, lors de votre observation)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- de 1   /   1-5   /   </a:t>
            </a:r>
            <a:r>
              <a:rPr dirty="0">
                <a:solidFill>
                  <a:srgbClr val="FF0000"/>
                </a:solidFill>
              </a:rPr>
              <a:t>5 - 15    </a:t>
            </a:r>
            <a:r>
              <a:rPr dirty="0"/>
              <a:t>/    15-25   /  25 et +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smtClean="0"/>
              <a:t>L</a:t>
            </a:r>
            <a:r>
              <a:rPr lang="fr-FR" dirty="0" smtClean="0"/>
              <a:t>e fumoir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139" name="Shape 139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CONFIGURATION - LES PERSONNES</a:t>
            </a:r>
          </a:p>
        </p:txBody>
      </p:sp>
      <p:sp>
        <p:nvSpPr>
          <p:cNvPr id="140" name="Shape 140"/>
          <p:cNvSpPr/>
          <p:nvPr/>
        </p:nvSpPr>
        <p:spPr>
          <a:xfrm>
            <a:off x="114349" y="776905"/>
            <a:ext cx="5606908" cy="337184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le plan de situation</a:t>
            </a:r>
          </a:p>
        </p:txBody>
      </p:sp>
      <p:sp>
        <p:nvSpPr>
          <p:cNvPr id="141" name="Shape 141"/>
          <p:cNvSpPr/>
          <p:nvPr/>
        </p:nvSpPr>
        <p:spPr>
          <a:xfrm>
            <a:off x="1213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146793" y="4468574"/>
            <a:ext cx="4346726" cy="2263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Viennent-elles en groupes ou seules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Plutôt à deux.</a:t>
            </a:r>
            <a:endParaRPr dirty="0"/>
          </a:p>
        </p:txBody>
      </p:sp>
      <p:sp>
        <p:nvSpPr>
          <p:cNvPr id="143" name="Shape 143"/>
          <p:cNvSpPr/>
          <p:nvPr/>
        </p:nvSpPr>
        <p:spPr>
          <a:xfrm>
            <a:off x="5417293" y="43994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5468092" y="4468574"/>
            <a:ext cx="4346726" cy="1354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Les relations entre elles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(Décrivez les postures et les positions des personnes entre elles : assises, debout, face à face, restent isolées, se regroupent …)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600" dirty="0" smtClean="0"/>
              <a:t>La plupart des personnes se regroupent pour discuter.</a:t>
            </a:r>
            <a:endParaRPr sz="1600" dirty="0"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smtClean="0"/>
              <a:t>L</a:t>
            </a:r>
            <a:r>
              <a:rPr lang="fr-FR" dirty="0" smtClean="0"/>
              <a:t>e fumoir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147" name="Shape 147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CONFIGURATION - LES PERSONNES</a:t>
            </a:r>
          </a:p>
        </p:txBody>
      </p:sp>
      <p:sp>
        <p:nvSpPr>
          <p:cNvPr id="148" name="Shape 148"/>
          <p:cNvSpPr/>
          <p:nvPr/>
        </p:nvSpPr>
        <p:spPr>
          <a:xfrm>
            <a:off x="121393" y="83075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146793" y="899874"/>
            <a:ext cx="4346726" cy="526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Une conversation…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(Si vous avez captez une conversion, celle-ci était-elle formelle ou informelle ? Quel était le sujet ? Combien de personnes impliquées dans la discussion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Quatre personnes qui vantaient les mérites d’une collègue d’un autre service qui est très agréable et compétente.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  <p:sp>
        <p:nvSpPr>
          <p:cNvPr id="150" name="Shape 150"/>
          <p:cNvSpPr/>
          <p:nvPr/>
        </p:nvSpPr>
        <p:spPr>
          <a:xfrm>
            <a:off x="5963393" y="795955"/>
            <a:ext cx="3755697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5988793" y="865079"/>
            <a:ext cx="3704897" cy="2840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Remarques diverses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(Si vous avez autre chose à dire sur la configuration de l’espace et les personnes…</a:t>
            </a:r>
            <a:r>
              <a:rPr dirty="0" smtClean="0"/>
              <a:t>)</a:t>
            </a:r>
            <a:endParaRPr lang="fr-FR" dirty="0" smtClean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fr-FR"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600" dirty="0" smtClean="0"/>
              <a:t>La grande baie vitrée délimite l’espace. Les usagers du fumoir ne sont pas directement sur le trottoir, ils ne gênent pas les piétons.</a:t>
            </a:r>
            <a:endParaRPr sz="1600" dirty="0"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108693" y="-12527"/>
            <a:ext cx="8306100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smtClean="0"/>
              <a:t>L</a:t>
            </a:r>
            <a:r>
              <a:rPr lang="fr-FR" dirty="0" smtClean="0"/>
              <a:t>e fumoir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154" name="Shape 154"/>
          <p:cNvSpPr/>
          <p:nvPr/>
        </p:nvSpPr>
        <p:spPr>
          <a:xfrm>
            <a:off x="146793" y="874733"/>
            <a:ext cx="4346726" cy="172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 quel(s) usage(s) cet espace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est-il dédié ?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 smtClean="0"/>
              <a:t>L’utilisation du téléphone portable, tout en fumant.</a:t>
            </a: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  <p:sp>
        <p:nvSpPr>
          <p:cNvPr id="155" name="Shape 155"/>
          <p:cNvSpPr/>
          <p:nvPr/>
        </p:nvSpPr>
        <p:spPr>
          <a:xfrm>
            <a:off x="121393" y="4210060"/>
            <a:ext cx="4397525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146793" y="4279184"/>
            <a:ext cx="4346726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979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L’activité observée correspond-</a:t>
            </a:r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979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t-elle a un usage ponctuel ou habituel ?</a:t>
            </a:r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58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600" dirty="0" smtClean="0"/>
              <a:t>L’usage est habituel.</a:t>
            </a:r>
            <a:endParaRPr sz="1600" dirty="0"/>
          </a:p>
          <a:p>
            <a:pPr lvl="2" indent="0" defTabSz="444769">
              <a:tabLst>
                <a:tab pos="711200" algn="l"/>
                <a:tab pos="1422400" algn="l"/>
                <a:tab pos="2146300" algn="l"/>
                <a:tab pos="2857500" algn="l"/>
                <a:tab pos="3581400" algn="l"/>
                <a:tab pos="4292600" algn="l"/>
                <a:tab pos="5016500" algn="l"/>
                <a:tab pos="5727700" algn="l"/>
                <a:tab pos="6438900" algn="l"/>
                <a:tab pos="7162800" algn="l"/>
                <a:tab pos="7874000" algn="l"/>
                <a:tab pos="8597900" algn="l"/>
              </a:tabLst>
              <a:defRPr sz="158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/>
              <a:t>……</a:t>
            </a:r>
          </a:p>
        </p:txBody>
      </p:sp>
      <p:sp>
        <p:nvSpPr>
          <p:cNvPr id="157" name="Shape 157"/>
          <p:cNvSpPr/>
          <p:nvPr/>
        </p:nvSpPr>
        <p:spPr>
          <a:xfrm>
            <a:off x="4871193" y="874733"/>
            <a:ext cx="4346726" cy="135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>
            <a:normAutofit/>
          </a:bodyPr>
          <a:lstStyle/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Y-a-t-il des usages existants autour des éco-gestes ? </a:t>
            </a:r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sz="1600" b="1" dirty="0" smtClean="0"/>
              <a:t>RAS</a:t>
            </a:r>
            <a:endParaRPr sz="1600" b="1"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lvl="2" inden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……</a:t>
            </a:r>
          </a:p>
        </p:txBody>
      </p:sp>
      <p:sp>
        <p:nvSpPr>
          <p:cNvPr id="158" name="Shape 158"/>
          <p:cNvSpPr/>
          <p:nvPr/>
        </p:nvSpPr>
        <p:spPr>
          <a:xfrm>
            <a:off x="4558306" y="-12527"/>
            <a:ext cx="5227739" cy="56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694" tIns="24694" rIns="24694" bIns="24694" anchor="ctr">
            <a:normAutofit/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LES SITUATIONS D’USAGES</a:t>
            </a:r>
          </a:p>
        </p:txBody>
      </p:sp>
      <p:sp>
        <p:nvSpPr>
          <p:cNvPr id="159" name="Shape 159"/>
          <p:cNvSpPr/>
          <p:nvPr/>
        </p:nvSpPr>
        <p:spPr>
          <a:xfrm>
            <a:off x="4889549" y="4235595"/>
            <a:ext cx="5049922" cy="3036892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000"/>
            </a:lvl1pPr>
          </a:lstStyle>
          <a:p>
            <a:r>
              <a:t> mettez une photo par usage existant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2679</Words>
  <Application>Microsoft Macintosh PowerPoint</Application>
  <PresentationFormat>Personnalisé</PresentationFormat>
  <Paragraphs>398</Paragraphs>
  <Slides>34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LIEU DASES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LIEU </dc:title>
  <cp:lastModifiedBy>raf PENA</cp:lastModifiedBy>
  <cp:revision>24</cp:revision>
  <dcterms:modified xsi:type="dcterms:W3CDTF">2017-04-26T13:35:10Z</dcterms:modified>
</cp:coreProperties>
</file>